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640" r:id="rId4"/>
    <p:sldId id="259" r:id="rId5"/>
    <p:sldId id="260" r:id="rId6"/>
    <p:sldId id="261" r:id="rId7"/>
    <p:sldId id="262" r:id="rId8"/>
    <p:sldId id="297" r:id="rId9"/>
    <p:sldId id="566" r:id="rId10"/>
    <p:sldId id="713" r:id="rId11"/>
    <p:sldId id="725" r:id="rId12"/>
    <p:sldId id="714" r:id="rId13"/>
    <p:sldId id="715" r:id="rId14"/>
    <p:sldId id="716" r:id="rId15"/>
    <p:sldId id="717" r:id="rId16"/>
    <p:sldId id="718" r:id="rId17"/>
    <p:sldId id="674" r:id="rId18"/>
    <p:sldId id="719" r:id="rId19"/>
    <p:sldId id="653" r:id="rId20"/>
    <p:sldId id="724" r:id="rId21"/>
    <p:sldId id="721" r:id="rId22"/>
    <p:sldId id="701" r:id="rId23"/>
    <p:sldId id="722" r:id="rId24"/>
    <p:sldId id="723" r:id="rId25"/>
    <p:sldId id="585" r:id="rId26"/>
    <p:sldId id="407" r:id="rId27"/>
    <p:sldId id="417" r:id="rId28"/>
    <p:sldId id="281" r:id="rId29"/>
    <p:sldId id="275" r:id="rId30"/>
    <p:sldId id="276" r:id="rId31"/>
    <p:sldId id="277" r:id="rId32"/>
    <p:sldId id="278" r:id="rId33"/>
    <p:sldId id="711" r:id="rId34"/>
    <p:sldId id="283" r:id="rId35"/>
    <p:sldId id="284" r:id="rId36"/>
    <p:sldId id="309" r:id="rId37"/>
    <p:sldId id="310" r:id="rId38"/>
    <p:sldId id="288" r:id="rId39"/>
    <p:sldId id="289" r:id="rId40"/>
    <p:sldId id="581" r:id="rId41"/>
    <p:sldId id="312" r:id="rId42"/>
    <p:sldId id="313"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F9393"/>
    <a:srgbClr val="204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11/05/2022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11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Syawal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13 Mei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1" y="0"/>
            <a:ext cx="9144000" cy="5943600"/>
          </a:xfrm>
          <a:prstGeom prst="rect">
            <a:avLst/>
          </a:prstGeom>
          <a:blipFill dpi="0" rotWithShape="1">
            <a:blip r:embed="rId3">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bodyPr>
          <a:lstStyle/>
          <a:p>
            <a:pPr algn="ct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al </a:t>
            </a: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hwal</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gama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T</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erengganu</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19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505200"/>
            <a:ext cx="8382000" cy="1569660"/>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it-IT"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 KEMULIAAN PERIBADI AHLI AL-QURAN </a:t>
            </a:r>
            <a:endParaRPr lang="en-US" sz="66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390297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838200" y="762000"/>
            <a:ext cx="7543800" cy="1371600"/>
          </a:xfrm>
          <a:prstGeom prst="downArrowCallout">
            <a:avLst>
              <a:gd name="adj1" fmla="val 23537"/>
              <a:gd name="adj2" fmla="val 22559"/>
              <a:gd name="adj3" fmla="val 26250"/>
              <a:gd name="adj4" fmla="val 63750"/>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solidFill>
                  <a:srgbClr val="00B050"/>
                </a:solidFill>
                <a:effectLst>
                  <a:innerShdw blurRad="69850" dist="43180" dir="5400000">
                    <a:srgbClr val="000000">
                      <a:alpha val="65000"/>
                    </a:srgbClr>
                  </a:innerShdw>
                </a:effectLst>
                <a:latin typeface="Arial Black" pitchFamily="34" charset="0"/>
              </a:rPr>
              <a:t> </a:t>
            </a:r>
            <a:r>
              <a:rPr lang="en-US" sz="4000" b="1" dirty="0" err="1" smtClean="0">
                <a:ln w="1905"/>
                <a:solidFill>
                  <a:srgbClr val="00B050"/>
                </a:solidFill>
                <a:effectLst>
                  <a:innerShdw blurRad="69850" dist="43180" dir="5400000">
                    <a:srgbClr val="000000">
                      <a:alpha val="65000"/>
                    </a:srgbClr>
                  </a:innerShdw>
                </a:effectLst>
                <a:latin typeface="Arial Black" pitchFamily="34" charset="0"/>
              </a:rPr>
              <a:t>Ahli</a:t>
            </a:r>
            <a:r>
              <a:rPr lang="en-US" sz="4000" b="1" dirty="0" smtClean="0">
                <a:ln w="1905"/>
                <a:solidFill>
                  <a:srgbClr val="00B050"/>
                </a:solidFill>
                <a:effectLst>
                  <a:innerShdw blurRad="69850" dist="43180" dir="5400000">
                    <a:srgbClr val="000000">
                      <a:alpha val="65000"/>
                    </a:srgbClr>
                  </a:innerShdw>
                </a:effectLst>
                <a:latin typeface="Arial Black" pitchFamily="34" charset="0"/>
              </a:rPr>
              <a:t> AL-QURAN</a:t>
            </a:r>
            <a:endParaRPr lang="en-US" sz="4000" b="1" dirty="0">
              <a:ln w="1905"/>
              <a:solidFill>
                <a:srgbClr val="00B050"/>
              </a:solidFill>
              <a:effectLst>
                <a:innerShdw blurRad="69850" dist="43180" dir="5400000">
                  <a:srgbClr val="000000">
                    <a:alpha val="65000"/>
                  </a:srgbClr>
                </a:innerShdw>
              </a:effectLst>
            </a:endParaRPr>
          </a:p>
        </p:txBody>
      </p:sp>
      <p:sp>
        <p:nvSpPr>
          <p:cNvPr id="4" name="Rounded Rectangle 3"/>
          <p:cNvSpPr/>
          <p:nvPr/>
        </p:nvSpPr>
        <p:spPr>
          <a:xfrm>
            <a:off x="838200" y="2362200"/>
            <a:ext cx="7543800" cy="3185160"/>
          </a:xfrm>
          <a:prstGeom prst="roundRect">
            <a:avLst>
              <a:gd name="adj" fmla="val 50000"/>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800" b="1" dirty="0" smtClean="0">
                <a:ln w="1905"/>
                <a:solidFill>
                  <a:srgbClr val="002060"/>
                </a:solidFill>
                <a:effectLst>
                  <a:innerShdw blurRad="69850" dist="43180" dir="5400000">
                    <a:srgbClr val="000000">
                      <a:alpha val="65000"/>
                    </a:srgbClr>
                  </a:innerShdw>
                </a:effectLst>
              </a:rPr>
              <a:t>Kedudukan </a:t>
            </a:r>
            <a:r>
              <a:rPr lang="sv-SE" sz="4800" b="1" dirty="0">
                <a:ln w="1905"/>
                <a:solidFill>
                  <a:srgbClr val="002060"/>
                </a:solidFill>
                <a:effectLst>
                  <a:innerShdw blurRad="69850" dist="43180" dir="5400000">
                    <a:srgbClr val="000000">
                      <a:alpha val="65000"/>
                    </a:srgbClr>
                  </a:innerShdw>
                </a:effectLst>
              </a:rPr>
              <a:t>hamba yang sungguh mulia dan tinggi di sisi Allah </a:t>
            </a:r>
            <a:r>
              <a:rPr lang="sv-SE" sz="4800" b="1" dirty="0" smtClean="0">
                <a:ln w="1905"/>
                <a:solidFill>
                  <a:srgbClr val="002060"/>
                </a:solidFill>
                <a:effectLst>
                  <a:innerShdw blurRad="69850" dist="43180" dir="5400000">
                    <a:srgbClr val="000000">
                      <a:alpha val="65000"/>
                    </a:srgbClr>
                  </a:innerShdw>
                </a:effectLst>
              </a:rPr>
              <a:t>SWT</a:t>
            </a:r>
            <a:endParaRPr lang="en-US" sz="4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128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6934200" cy="685800"/>
          </a:xfrm>
          <a:prstGeom prst="snip2DiagRect">
            <a:avLst>
              <a:gd name="adj1" fmla="val 0"/>
              <a:gd name="adj2" fmla="val 243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2800" dirty="0"/>
          </a:p>
        </p:txBody>
      </p:sp>
      <p:sp>
        <p:nvSpPr>
          <p:cNvPr id="7" name="Rectangle 6"/>
          <p:cNvSpPr/>
          <p:nvPr/>
        </p:nvSpPr>
        <p:spPr>
          <a:xfrm>
            <a:off x="386479" y="3506212"/>
            <a:ext cx="8447242" cy="2862322"/>
          </a:xfrm>
          <a:prstGeom prst="rect">
            <a:avLst/>
          </a:prstGeom>
        </p:spPr>
        <p:txBody>
          <a:bodyPr wrap="square">
            <a:spAutoFit/>
          </a:bodyPr>
          <a:lstStyle/>
          <a:p>
            <a:pPr algn="just"/>
            <a:r>
              <a:rPr lang="en-US" sz="3000" b="1" dirty="0"/>
              <a:t>Yang </a:t>
            </a:r>
            <a:r>
              <a:rPr lang="en-US" sz="3000" b="1" dirty="0" err="1"/>
              <a:t>Bermaksud</a:t>
            </a:r>
            <a:r>
              <a:rPr lang="en-US" sz="3000" b="1" dirty="0"/>
              <a:t> :</a:t>
            </a:r>
            <a:r>
              <a:rPr lang="en-US" sz="3000" dirty="0"/>
              <a:t> </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antara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manusia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ahli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Sahabat</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bertanya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Wahai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Rasulullah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Siapakah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mereka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saw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menjawab</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Mereka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ahli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merekalah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ahli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(orang-orang yang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dekat</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dicintai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dilayan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istimewa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sisi-Nya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000" b="1" dirty="0">
              <a:solidFill>
                <a:schemeClr val="accent1"/>
              </a:solidFill>
            </a:endParaRPr>
          </a:p>
        </p:txBody>
      </p:sp>
      <p:sp>
        <p:nvSpPr>
          <p:cNvPr id="2" name="Rectangle 1"/>
          <p:cNvSpPr/>
          <p:nvPr/>
        </p:nvSpPr>
        <p:spPr>
          <a:xfrm>
            <a:off x="386479" y="990600"/>
            <a:ext cx="8300321"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إِنَّ لِلَّهِ أَهْلِينَ مِنَ النَّاسِ قَالُوا: يَا رَسُولَ اللَّهِ، مَنْ هُمْ؟ قَالَ: هُمْ أَهْلُ الْقُرْآنِ، أَهْلُ اللَّهِ وَخَاصَّتُهُ</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395321" y="6400800"/>
            <a:ext cx="2443879" cy="369332"/>
          </a:xfrm>
          <a:prstGeom prst="rect">
            <a:avLst/>
          </a:prstGeom>
        </p:spPr>
        <p:txBody>
          <a:bodyPr wrap="square">
            <a:spAutoFit/>
          </a:bodyPr>
          <a:lstStyle/>
          <a:p>
            <a:pPr rtl="1"/>
            <a:r>
              <a:rPr lang="ms-MY" dirty="0" smtClean="0">
                <a:solidFill>
                  <a:schemeClr val="accent1"/>
                </a:solidFill>
              </a:rPr>
              <a:t>(Hadis </a:t>
            </a:r>
            <a:r>
              <a:rPr lang="ms-MY" dirty="0">
                <a:solidFill>
                  <a:schemeClr val="accent1"/>
                </a:solidFill>
              </a:rPr>
              <a:t>riwayat </a:t>
            </a:r>
            <a:r>
              <a:rPr lang="ms-MY" dirty="0" smtClean="0">
                <a:solidFill>
                  <a:schemeClr val="accent1"/>
                </a:solidFill>
              </a:rPr>
              <a:t>Ahmad</a:t>
            </a:r>
            <a:r>
              <a:rPr lang="en-US" dirty="0">
                <a:solidFill>
                  <a:schemeClr val="accent1"/>
                </a:solidFill>
              </a:rPr>
              <a:t>)</a:t>
            </a:r>
          </a:p>
        </p:txBody>
      </p:sp>
    </p:spTree>
    <p:extLst>
      <p:ext uri="{BB962C8B-B14F-4D97-AF65-F5344CB8AC3E}">
        <p14:creationId xmlns:p14="http://schemas.microsoft.com/office/powerpoint/2010/main" val="86727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838200" y="381000"/>
            <a:ext cx="7543800" cy="1828800"/>
          </a:xfrm>
          <a:prstGeom prst="downArrowCallout">
            <a:avLst>
              <a:gd name="adj1" fmla="val 23537"/>
              <a:gd name="adj2" fmla="val 22559"/>
              <a:gd name="adj3" fmla="val 26250"/>
              <a:gd name="adj4" fmla="val 63750"/>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1905"/>
                <a:solidFill>
                  <a:srgbClr val="00B050"/>
                </a:solidFill>
                <a:effectLst>
                  <a:innerShdw blurRad="69850" dist="43180" dir="5400000">
                    <a:srgbClr val="000000">
                      <a:alpha val="65000"/>
                    </a:srgbClr>
                  </a:innerShdw>
                </a:effectLst>
                <a:latin typeface="Arial Black" pitchFamily="34" charset="0"/>
              </a:rPr>
              <a:t>Siapakah</a:t>
            </a:r>
            <a:r>
              <a:rPr lang="en-US" sz="4000" b="1" dirty="0" smtClean="0">
                <a:ln w="1905"/>
                <a:solidFill>
                  <a:srgbClr val="00B050"/>
                </a:solidFill>
                <a:effectLst>
                  <a:innerShdw blurRad="69850" dist="43180" dir="5400000">
                    <a:srgbClr val="000000">
                      <a:alpha val="65000"/>
                    </a:srgbClr>
                  </a:innerShdw>
                </a:effectLst>
                <a:latin typeface="Arial Black" pitchFamily="34" charset="0"/>
              </a:rPr>
              <a:t> </a:t>
            </a:r>
            <a:r>
              <a:rPr lang="en-US" sz="4000" b="1" dirty="0" err="1" smtClean="0">
                <a:ln w="1905"/>
                <a:solidFill>
                  <a:srgbClr val="00B050"/>
                </a:solidFill>
                <a:effectLst>
                  <a:innerShdw blurRad="69850" dist="43180" dir="5400000">
                    <a:srgbClr val="000000">
                      <a:alpha val="65000"/>
                    </a:srgbClr>
                  </a:innerShdw>
                </a:effectLst>
                <a:latin typeface="Arial Black" pitchFamily="34" charset="0"/>
              </a:rPr>
              <a:t>Ahli</a:t>
            </a:r>
            <a:endParaRPr lang="en-US" sz="4000" b="1" dirty="0" smtClean="0">
              <a:ln w="1905"/>
              <a:solidFill>
                <a:srgbClr val="00B050"/>
              </a:solidFill>
              <a:effectLst>
                <a:innerShdw blurRad="69850" dist="43180" dir="5400000">
                  <a:srgbClr val="000000">
                    <a:alpha val="65000"/>
                  </a:srgbClr>
                </a:innerShdw>
              </a:effectLst>
              <a:latin typeface="Arial Black" pitchFamily="34" charset="0"/>
            </a:endParaRPr>
          </a:p>
          <a:p>
            <a:pPr algn="ctr"/>
            <a:r>
              <a:rPr lang="en-US" sz="4000" b="1" dirty="0" smtClean="0">
                <a:ln w="1905"/>
                <a:solidFill>
                  <a:srgbClr val="00B050"/>
                </a:solidFill>
                <a:effectLst>
                  <a:innerShdw blurRad="69850" dist="43180" dir="5400000">
                    <a:srgbClr val="000000">
                      <a:alpha val="65000"/>
                    </a:srgbClr>
                  </a:innerShdw>
                </a:effectLst>
                <a:latin typeface="Arial Black" pitchFamily="34" charset="0"/>
              </a:rPr>
              <a:t> AL-QURAN ?</a:t>
            </a:r>
            <a:endParaRPr lang="en-US" sz="4000" b="1" dirty="0">
              <a:ln w="1905"/>
              <a:solidFill>
                <a:srgbClr val="00B050"/>
              </a:solidFill>
              <a:effectLst>
                <a:innerShdw blurRad="69850" dist="43180" dir="5400000">
                  <a:srgbClr val="000000">
                    <a:alpha val="65000"/>
                  </a:srgbClr>
                </a:innerShdw>
              </a:effectLst>
            </a:endParaRPr>
          </a:p>
        </p:txBody>
      </p:sp>
      <p:sp>
        <p:nvSpPr>
          <p:cNvPr id="4" name="Rounded Rectangle 3"/>
          <p:cNvSpPr/>
          <p:nvPr/>
        </p:nvSpPr>
        <p:spPr>
          <a:xfrm>
            <a:off x="228600" y="2453640"/>
            <a:ext cx="8686800" cy="318516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800" b="1" dirty="0">
                <a:ln w="1905"/>
                <a:solidFill>
                  <a:srgbClr val="002060"/>
                </a:solidFill>
                <a:effectLst>
                  <a:innerShdw blurRad="69850" dist="43180" dir="5400000">
                    <a:srgbClr val="000000">
                      <a:alpha val="65000"/>
                    </a:srgbClr>
                  </a:innerShdw>
                </a:effectLst>
              </a:rPr>
              <a:t>Ahli al-Quran ialah seorang yang sentiasa mendampingi al-Quran dengan membaca, menghafal, bertadabbur, mengamalkan serta berdakwah dengan isi kandungan </a:t>
            </a:r>
            <a:r>
              <a:rPr lang="sv-SE" sz="3800" b="1" dirty="0" smtClean="0">
                <a:ln w="1905"/>
                <a:solidFill>
                  <a:srgbClr val="002060"/>
                </a:solidFill>
                <a:effectLst>
                  <a:innerShdw blurRad="69850" dist="43180" dir="5400000">
                    <a:srgbClr val="000000">
                      <a:alpha val="65000"/>
                    </a:srgbClr>
                  </a:innerShdw>
                </a:effectLst>
              </a:rPr>
              <a:t>al-Quran</a:t>
            </a:r>
            <a:endParaRPr lang="en-US" sz="3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015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6934200" cy="990600"/>
          </a:xfrm>
          <a:prstGeom prst="snip2DiagRect">
            <a:avLst>
              <a:gd name="adj1" fmla="val 0"/>
              <a:gd name="adj2" fmla="val 243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 bermaksud :</a:t>
            </a:r>
            <a:endParaRPr lang="en-US" sz="2800" dirty="0"/>
          </a:p>
        </p:txBody>
      </p:sp>
      <p:sp>
        <p:nvSpPr>
          <p:cNvPr id="7" name="Rectangle 6"/>
          <p:cNvSpPr/>
          <p:nvPr/>
        </p:nvSpPr>
        <p:spPr>
          <a:xfrm>
            <a:off x="533400" y="1981200"/>
            <a:ext cx="8147921" cy="3416320"/>
          </a:xfrm>
          <a:prstGeom prst="rect">
            <a:avLst/>
          </a:prstGeom>
        </p:spPr>
        <p:txBody>
          <a:bodyPr wrap="square">
            <a:spAutoFit/>
          </a:bodyPr>
          <a:lstStyle/>
          <a:p>
            <a:pPr algn="just"/>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Orang yang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mahir</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membaca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bersama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malaikat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mulia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lagi</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taat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berbakti</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Adapun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 yang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membaca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tersangkut-sangkut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kesukaran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atasnya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pahala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600" b="1" dirty="0">
              <a:solidFill>
                <a:schemeClr val="accent1"/>
              </a:solidFill>
            </a:endParaRPr>
          </a:p>
        </p:txBody>
      </p:sp>
      <p:sp>
        <p:nvSpPr>
          <p:cNvPr id="3" name="Rectangle 2"/>
          <p:cNvSpPr/>
          <p:nvPr/>
        </p:nvSpPr>
        <p:spPr>
          <a:xfrm>
            <a:off x="4953000" y="6248400"/>
            <a:ext cx="3809999" cy="369332"/>
          </a:xfrm>
          <a:prstGeom prst="rect">
            <a:avLst/>
          </a:prstGeom>
        </p:spPr>
        <p:txBody>
          <a:bodyPr wrap="square">
            <a:spAutoFit/>
          </a:bodyPr>
          <a:lstStyle/>
          <a:p>
            <a:pPr algn="ctr" rtl="1"/>
            <a:r>
              <a:rPr lang="ms-MY" dirty="0" smtClean="0">
                <a:solidFill>
                  <a:schemeClr val="accent1"/>
                </a:solidFill>
              </a:rPr>
              <a:t>(Hadis </a:t>
            </a:r>
            <a:r>
              <a:rPr lang="ms-MY" dirty="0">
                <a:solidFill>
                  <a:schemeClr val="accent1"/>
                </a:solidFill>
              </a:rPr>
              <a:t>riwayat </a:t>
            </a:r>
            <a:r>
              <a:rPr lang="ms-MY" dirty="0" smtClean="0">
                <a:solidFill>
                  <a:schemeClr val="accent1"/>
                </a:solidFill>
              </a:rPr>
              <a:t>al-Bukhari </a:t>
            </a:r>
            <a:r>
              <a:rPr lang="ms-MY" dirty="0">
                <a:solidFill>
                  <a:schemeClr val="accent1"/>
                </a:solidFill>
              </a:rPr>
              <a:t>dan </a:t>
            </a:r>
            <a:r>
              <a:rPr lang="ms-MY" dirty="0" smtClean="0">
                <a:solidFill>
                  <a:schemeClr val="accent1"/>
                </a:solidFill>
              </a:rPr>
              <a:t>Muslim)</a:t>
            </a:r>
            <a:endParaRPr lang="en-US" dirty="0">
              <a:solidFill>
                <a:schemeClr val="accent1"/>
              </a:solidFill>
            </a:endParaRPr>
          </a:p>
        </p:txBody>
      </p:sp>
    </p:spTree>
    <p:extLst>
      <p:ext uri="{BB962C8B-B14F-4D97-AF65-F5344CB8AC3E}">
        <p14:creationId xmlns:p14="http://schemas.microsoft.com/office/powerpoint/2010/main" val="68217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6934200" cy="990600"/>
          </a:xfrm>
          <a:prstGeom prst="snip2DiagRect">
            <a:avLst>
              <a:gd name="adj1" fmla="val 0"/>
              <a:gd name="adj2" fmla="val 243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 bermaksud :</a:t>
            </a:r>
            <a:endParaRPr lang="en-US" sz="2800" dirty="0"/>
          </a:p>
        </p:txBody>
      </p:sp>
      <p:sp>
        <p:nvSpPr>
          <p:cNvPr id="7" name="Rectangle 6"/>
          <p:cNvSpPr/>
          <p:nvPr/>
        </p:nvSpPr>
        <p:spPr>
          <a:xfrm>
            <a:off x="533400" y="1752600"/>
            <a:ext cx="8147921" cy="3970318"/>
          </a:xfrm>
          <a:prstGeom prst="rect">
            <a:avLst/>
          </a:prstGeom>
        </p:spPr>
        <p:txBody>
          <a:bodyPr wrap="square">
            <a:spAutoFit/>
          </a:bodyPr>
          <a:lstStyle/>
          <a:p>
            <a:pPr algn="just"/>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Perumpamaan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seorang</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mukmin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membaca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seperti</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buah</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limau</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baunya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wangi</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rasanya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juga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sedap</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Adapun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perumpamaan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seorang</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mukmin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membaca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seperti</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buah</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kurma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bau</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namun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rasanya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manis</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600" b="1" dirty="0">
              <a:solidFill>
                <a:schemeClr val="accent1"/>
              </a:solidFill>
            </a:endParaRPr>
          </a:p>
        </p:txBody>
      </p:sp>
      <p:sp>
        <p:nvSpPr>
          <p:cNvPr id="3" name="Rectangle 2"/>
          <p:cNvSpPr/>
          <p:nvPr/>
        </p:nvSpPr>
        <p:spPr>
          <a:xfrm>
            <a:off x="4953000" y="6248400"/>
            <a:ext cx="3809999" cy="369332"/>
          </a:xfrm>
          <a:prstGeom prst="rect">
            <a:avLst/>
          </a:prstGeom>
        </p:spPr>
        <p:txBody>
          <a:bodyPr wrap="square">
            <a:spAutoFit/>
          </a:bodyPr>
          <a:lstStyle/>
          <a:p>
            <a:pPr algn="ctr" rtl="1"/>
            <a:r>
              <a:rPr lang="ms-MY" dirty="0" smtClean="0">
                <a:solidFill>
                  <a:schemeClr val="accent1"/>
                </a:solidFill>
              </a:rPr>
              <a:t>(Hadis </a:t>
            </a:r>
            <a:r>
              <a:rPr lang="ms-MY" dirty="0">
                <a:solidFill>
                  <a:schemeClr val="accent1"/>
                </a:solidFill>
              </a:rPr>
              <a:t>riwayat </a:t>
            </a:r>
            <a:r>
              <a:rPr lang="ms-MY" dirty="0" smtClean="0">
                <a:solidFill>
                  <a:schemeClr val="accent1"/>
                </a:solidFill>
              </a:rPr>
              <a:t>al-Bukhari </a:t>
            </a:r>
            <a:r>
              <a:rPr lang="ms-MY" dirty="0">
                <a:solidFill>
                  <a:schemeClr val="accent1"/>
                </a:solidFill>
              </a:rPr>
              <a:t>dan </a:t>
            </a:r>
            <a:r>
              <a:rPr lang="ms-MY" dirty="0" smtClean="0">
                <a:solidFill>
                  <a:schemeClr val="accent1"/>
                </a:solidFill>
              </a:rPr>
              <a:t>Muslim)</a:t>
            </a:r>
            <a:endParaRPr lang="en-US" dirty="0">
              <a:solidFill>
                <a:schemeClr val="accent1"/>
              </a:solidFill>
            </a:endParaRPr>
          </a:p>
        </p:txBody>
      </p:sp>
    </p:spTree>
    <p:extLst>
      <p:ext uri="{BB962C8B-B14F-4D97-AF65-F5344CB8AC3E}">
        <p14:creationId xmlns:p14="http://schemas.microsoft.com/office/powerpoint/2010/main" val="346643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28000" b="-46000"/>
          </a:stretch>
        </a:blipFill>
        <a:effectLst/>
      </p:bgPr>
    </p:bg>
    <p:spTree>
      <p:nvGrpSpPr>
        <p:cNvPr id="1" name=""/>
        <p:cNvGrpSpPr/>
        <p:nvPr/>
      </p:nvGrpSpPr>
      <p:grpSpPr>
        <a:xfrm>
          <a:off x="0" y="0"/>
          <a:ext cx="0" cy="0"/>
          <a:chOff x="0" y="0"/>
          <a:chExt cx="0" cy="0"/>
        </a:xfrm>
      </p:grpSpPr>
      <p:sp>
        <p:nvSpPr>
          <p:cNvPr id="2" name="Down Arrow Callout 1"/>
          <p:cNvSpPr/>
          <p:nvPr/>
        </p:nvSpPr>
        <p:spPr>
          <a:xfrm>
            <a:off x="952500" y="381000"/>
            <a:ext cx="7581900" cy="1447800"/>
          </a:xfrm>
          <a:prstGeom prst="downArrowCallout">
            <a:avLst>
              <a:gd name="adj1" fmla="val 16800"/>
              <a:gd name="adj2" fmla="val 34233"/>
              <a:gd name="adj3" fmla="val 20422"/>
              <a:gd name="adj4" fmla="val 755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Peringatan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endPar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pPr algn="ctr"/>
            <a:r>
              <a:rPr lang="en-US" sz="36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Ahli</a:t>
            </a:r>
            <a:r>
              <a:rPr lang="en-US"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AL-QURAN</a:t>
            </a:r>
            <a:endParaRPr lang="en-US" sz="36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9" name="Rounded Rectangle 8"/>
          <p:cNvSpPr/>
          <p:nvPr/>
        </p:nvSpPr>
        <p:spPr>
          <a:xfrm>
            <a:off x="914400" y="2133600"/>
            <a:ext cx="7543800" cy="4343400"/>
          </a:xfrm>
          <a:prstGeom prst="roundRect">
            <a:avLst/>
          </a:prstGeom>
          <a:solidFill>
            <a:schemeClr val="tx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FFFF00"/>
                </a:solidFill>
                <a:effectLst>
                  <a:innerShdw blurRad="69850" dist="43180" dir="5400000">
                    <a:srgbClr val="000000">
                      <a:alpha val="65000"/>
                    </a:srgbClr>
                  </a:innerShdw>
                </a:effectLst>
              </a:rPr>
              <a:t>Jika </a:t>
            </a:r>
            <a:r>
              <a:rPr lang="sv-SE" sz="3200" b="1" dirty="0">
                <a:ln w="1905"/>
                <a:solidFill>
                  <a:srgbClr val="FFFF00"/>
                </a:solidFill>
                <a:effectLst>
                  <a:innerShdw blurRad="69850" dist="43180" dir="5400000">
                    <a:srgbClr val="000000">
                      <a:alpha val="65000"/>
                    </a:srgbClr>
                  </a:innerShdw>
                </a:effectLst>
              </a:rPr>
              <a:t>Allah telah menganugerahkan kepada seseorang itu untuk menghafal al-Quran, maka hendaknya dia bersemangat untuk </a:t>
            </a:r>
            <a:r>
              <a:rPr lang="sv-SE" sz="3200" b="1" dirty="0" smtClean="0">
                <a:ln w="1905"/>
                <a:solidFill>
                  <a:srgbClr val="FFFF00"/>
                </a:solidFill>
                <a:effectLst>
                  <a:innerShdw blurRad="69850" dist="43180" dir="5400000">
                    <a:srgbClr val="000000">
                      <a:alpha val="65000"/>
                    </a:srgbClr>
                  </a:innerShdw>
                </a:effectLst>
              </a:rPr>
              <a:t>menjaganya</a:t>
            </a:r>
            <a:r>
              <a:rPr lang="sv-SE" sz="3200" b="1" dirty="0">
                <a:ln w="1905"/>
                <a:solidFill>
                  <a:srgbClr val="FFFF00"/>
                </a:solidFill>
                <a:effectLst>
                  <a:innerShdw blurRad="69850" dist="43180" dir="5400000">
                    <a:srgbClr val="000000">
                      <a:alpha val="65000"/>
                    </a:srgbClr>
                  </a:innerShdw>
                </a:effectLst>
              </a:rPr>
              <a:t>.</a:t>
            </a:r>
            <a:endParaRPr lang="sv-SE" sz="3200" b="1" dirty="0" smtClean="0">
              <a:ln w="1905"/>
              <a:solidFill>
                <a:srgbClr val="FFFF00"/>
              </a:solidFill>
              <a:effectLst>
                <a:innerShdw blurRad="69850" dist="43180" dir="5400000">
                  <a:srgbClr val="000000">
                    <a:alpha val="65000"/>
                  </a:srgbClr>
                </a:innerShdw>
              </a:effectLst>
            </a:endParaRPr>
          </a:p>
          <a:p>
            <a:pPr algn="ctr"/>
            <a:endParaRPr lang="sv-SE" sz="1100" b="1" dirty="0" smtClean="0">
              <a:ln w="1905"/>
              <a:solidFill>
                <a:srgbClr val="FFFF00"/>
              </a:solidFill>
              <a:effectLst>
                <a:innerShdw blurRad="69850" dist="43180" dir="5400000">
                  <a:srgbClr val="000000">
                    <a:alpha val="65000"/>
                  </a:srgbClr>
                </a:innerShdw>
              </a:effectLst>
            </a:endParaRPr>
          </a:p>
          <a:p>
            <a:pPr algn="ctr"/>
            <a:r>
              <a:rPr lang="sv-SE" sz="3200" b="1" dirty="0" smtClean="0">
                <a:ln w="1905"/>
                <a:solidFill>
                  <a:srgbClr val="FFFF00"/>
                </a:solidFill>
                <a:effectLst>
                  <a:innerShdw blurRad="69850" dist="43180" dir="5400000">
                    <a:srgbClr val="000000">
                      <a:alpha val="65000"/>
                    </a:srgbClr>
                  </a:innerShdw>
                </a:effectLst>
              </a:rPr>
              <a:t> </a:t>
            </a:r>
            <a:r>
              <a:rPr lang="sv-SE" sz="3200" b="1" dirty="0">
                <a:ln w="1905"/>
                <a:solidFill>
                  <a:srgbClr val="EFF8BA"/>
                </a:solidFill>
                <a:effectLst>
                  <a:innerShdw blurRad="69850" dist="43180" dir="5400000">
                    <a:srgbClr val="000000">
                      <a:alpha val="65000"/>
                    </a:srgbClr>
                  </a:innerShdw>
                </a:effectLst>
              </a:rPr>
              <a:t>Jangan sampai menjadi bosan dan lalai untuk mengulangi hafalan yang telah dimiliki kerana hafalan tersebut akan mudah hilang dari </a:t>
            </a:r>
            <a:r>
              <a:rPr lang="sv-SE" sz="3200" b="1" dirty="0" smtClean="0">
                <a:ln w="1905"/>
                <a:solidFill>
                  <a:srgbClr val="EFF8BA"/>
                </a:solidFill>
                <a:effectLst>
                  <a:innerShdw blurRad="69850" dist="43180" dir="5400000">
                    <a:srgbClr val="000000">
                      <a:alpha val="65000"/>
                    </a:srgbClr>
                  </a:innerShdw>
                </a:effectLst>
              </a:rPr>
              <a:t>ingatan.</a:t>
            </a:r>
          </a:p>
        </p:txBody>
      </p:sp>
    </p:spTree>
    <p:extLst>
      <p:ext uri="{BB962C8B-B14F-4D97-AF65-F5344CB8AC3E}">
        <p14:creationId xmlns:p14="http://schemas.microsoft.com/office/powerpoint/2010/main" val="18101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6934200" cy="685800"/>
          </a:xfrm>
          <a:prstGeom prst="snip2DiagRect">
            <a:avLst>
              <a:gd name="adj1" fmla="val 0"/>
              <a:gd name="adj2" fmla="val 243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2800" dirty="0"/>
          </a:p>
        </p:txBody>
      </p:sp>
      <p:sp>
        <p:nvSpPr>
          <p:cNvPr id="7" name="Rectangle 6"/>
          <p:cNvSpPr/>
          <p:nvPr/>
        </p:nvSpPr>
        <p:spPr>
          <a:xfrm>
            <a:off x="386479" y="3352800"/>
            <a:ext cx="8447242" cy="2862322"/>
          </a:xfrm>
          <a:prstGeom prst="rect">
            <a:avLst/>
          </a:prstGeom>
        </p:spPr>
        <p:txBody>
          <a:bodyPr wrap="square">
            <a:spAutoFit/>
          </a:bodyPr>
          <a:lstStyle/>
          <a:p>
            <a:pPr algn="just"/>
            <a:r>
              <a:rPr lang="en-US" sz="3000" b="1" dirty="0"/>
              <a:t>Yang </a:t>
            </a:r>
            <a:r>
              <a:rPr lang="en-US" sz="3000" b="1" dirty="0" err="1"/>
              <a:t>Bermaksud</a:t>
            </a:r>
            <a:r>
              <a:rPr lang="en-US" sz="3000" b="1" dirty="0"/>
              <a:t> :</a:t>
            </a:r>
            <a:r>
              <a:rPr lang="en-US" sz="3000" dirty="0"/>
              <a:t> </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Sentiasalah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mendampingi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mengulanginya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demi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tuhan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jiwa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Muhammad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tanganNya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hafalan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lebih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cepat</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terlepas</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menghilang</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tali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pengikatnya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000" b="1" dirty="0">
              <a:solidFill>
                <a:schemeClr val="accent1"/>
              </a:solidFill>
            </a:endParaRPr>
          </a:p>
        </p:txBody>
      </p:sp>
      <p:sp>
        <p:nvSpPr>
          <p:cNvPr id="2" name="Rectangle 1"/>
          <p:cNvSpPr/>
          <p:nvPr/>
        </p:nvSpPr>
        <p:spPr>
          <a:xfrm>
            <a:off x="228600" y="1217474"/>
            <a:ext cx="8757521"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تَعَاهَدُوْا هَذَا الْقُرْآنَ فَوَالَّذِي نَفْسُ مُحَمَّدٍ </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بِيَدِهِ </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لَهُوَ أَشَدُّ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تَفَلُّتًا </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مِنَ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اْلإِبِلِ</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فِي </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عُقُلِهَا</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4953000" y="6248400"/>
            <a:ext cx="3809999" cy="369332"/>
          </a:xfrm>
          <a:prstGeom prst="rect">
            <a:avLst/>
          </a:prstGeom>
        </p:spPr>
        <p:txBody>
          <a:bodyPr wrap="square">
            <a:spAutoFit/>
          </a:bodyPr>
          <a:lstStyle/>
          <a:p>
            <a:pPr algn="ctr" rtl="1"/>
            <a:r>
              <a:rPr lang="ms-MY" dirty="0" smtClean="0">
                <a:solidFill>
                  <a:schemeClr val="accent1"/>
                </a:solidFill>
              </a:rPr>
              <a:t>(Hadis </a:t>
            </a:r>
            <a:r>
              <a:rPr lang="ms-MY" dirty="0">
                <a:solidFill>
                  <a:schemeClr val="accent1"/>
                </a:solidFill>
              </a:rPr>
              <a:t>riwayat </a:t>
            </a:r>
            <a:r>
              <a:rPr lang="ms-MY" dirty="0" smtClean="0">
                <a:solidFill>
                  <a:schemeClr val="accent1"/>
                </a:solidFill>
              </a:rPr>
              <a:t>al-Bukhari </a:t>
            </a:r>
            <a:r>
              <a:rPr lang="ms-MY" dirty="0">
                <a:solidFill>
                  <a:schemeClr val="accent1"/>
                </a:solidFill>
              </a:rPr>
              <a:t>dan </a:t>
            </a:r>
            <a:r>
              <a:rPr lang="ms-MY" dirty="0" smtClean="0">
                <a:solidFill>
                  <a:schemeClr val="accent1"/>
                </a:solidFill>
              </a:rPr>
              <a:t>Muslim)</a:t>
            </a:r>
            <a:endParaRPr lang="en-US" dirty="0">
              <a:solidFill>
                <a:schemeClr val="accent1"/>
              </a:solidFill>
            </a:endParaRPr>
          </a:p>
        </p:txBody>
      </p:sp>
    </p:spTree>
    <p:extLst>
      <p:ext uri="{BB962C8B-B14F-4D97-AF65-F5344CB8AC3E}">
        <p14:creationId xmlns:p14="http://schemas.microsoft.com/office/powerpoint/2010/main" val="2559750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4" name="Down Arrow Callout 3"/>
          <p:cNvSpPr/>
          <p:nvPr/>
        </p:nvSpPr>
        <p:spPr>
          <a:xfrm>
            <a:off x="460375" y="160338"/>
            <a:ext cx="8382000" cy="1668462"/>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Antara ciri-ciri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keperibadian</a:t>
            </a:r>
          </a:p>
          <a:p>
            <a:pPr algn="ct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ahli al-Quran ialah :</a:t>
            </a:r>
            <a:endParaRPr lang="fi-FI"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2" name="AutoShape 2" descr="MAIDAM Terengganu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a:off x="1069975" y="2743200"/>
            <a:ext cx="7086600" cy="2057400"/>
          </a:xfrm>
          <a:prstGeom prst="roundRect">
            <a:avLst/>
          </a:prstGeom>
          <a:solidFill>
            <a:schemeClr val="accent3">
              <a:lumMod val="20000"/>
              <a:lumOff val="8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dirty="0">
                <a:ln w="1905"/>
                <a:solidFill>
                  <a:schemeClr val="accent5">
                    <a:lumMod val="50000"/>
                  </a:schemeClr>
                </a:solidFill>
                <a:effectLst>
                  <a:innerShdw blurRad="69850" dist="43180" dir="5400000">
                    <a:srgbClr val="000000">
                      <a:alpha val="65000"/>
                    </a:srgbClr>
                  </a:innerShdw>
                </a:effectLst>
              </a:rPr>
              <a:t>Ikhlas kerana Allah dan tidak mengharapkan habuan duniawi semata-mata</a:t>
            </a:r>
            <a:endParaRPr lang="sv-SE" sz="4000" b="1" dirty="0" smtClean="0">
              <a:ln w="1905"/>
              <a:solidFill>
                <a:schemeClr val="accent5">
                  <a:lumMod val="50000"/>
                </a:schemeClr>
              </a:solidFill>
              <a:effectLst>
                <a:innerShdw blurRad="69850" dist="43180" dir="5400000">
                  <a:srgbClr val="000000">
                    <a:alpha val="65000"/>
                  </a:srgbClr>
                </a:innerShdw>
              </a:effectLst>
            </a:endParaRPr>
          </a:p>
        </p:txBody>
      </p:sp>
      <p:sp>
        <p:nvSpPr>
          <p:cNvPr id="6" name="Oval 5"/>
          <p:cNvSpPr/>
          <p:nvPr/>
        </p:nvSpPr>
        <p:spPr>
          <a:xfrm>
            <a:off x="2327275" y="2057400"/>
            <a:ext cx="46482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PERTAMA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511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616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4" name="Down Arrow Callout 3"/>
          <p:cNvSpPr/>
          <p:nvPr/>
        </p:nvSpPr>
        <p:spPr>
          <a:xfrm>
            <a:off x="460375" y="160338"/>
            <a:ext cx="8382000" cy="1668462"/>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Antara ciri-ciri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keperibadian</a:t>
            </a:r>
          </a:p>
          <a:p>
            <a:pPr algn="ct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ahli al-Quran ialah :</a:t>
            </a:r>
            <a:endParaRPr lang="fi-FI"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2" name="AutoShape 2" descr="MAIDAM Terengganu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a:off x="1298575" y="2514600"/>
            <a:ext cx="6550025" cy="1676400"/>
          </a:xfrm>
          <a:prstGeom prst="roundRect">
            <a:avLst/>
          </a:prstGeom>
          <a:solidFill>
            <a:schemeClr val="accent3">
              <a:lumMod val="20000"/>
              <a:lumOff val="8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800" b="1" dirty="0">
                <a:ln w="1905"/>
                <a:solidFill>
                  <a:schemeClr val="accent5">
                    <a:lumMod val="50000"/>
                  </a:schemeClr>
                </a:solidFill>
                <a:effectLst>
                  <a:innerShdw blurRad="69850" dist="43180" dir="5400000">
                    <a:srgbClr val="000000">
                      <a:alpha val="65000"/>
                    </a:srgbClr>
                  </a:innerShdw>
                </a:effectLst>
              </a:rPr>
              <a:t>Menghiasi diri dengan akhlak </a:t>
            </a:r>
            <a:r>
              <a:rPr lang="sv-SE" sz="4800" b="1" dirty="0" smtClean="0">
                <a:ln w="1905"/>
                <a:solidFill>
                  <a:schemeClr val="accent5">
                    <a:lumMod val="50000"/>
                  </a:schemeClr>
                </a:solidFill>
                <a:effectLst>
                  <a:innerShdw blurRad="69850" dist="43180" dir="5400000">
                    <a:srgbClr val="000000">
                      <a:alpha val="65000"/>
                    </a:srgbClr>
                  </a:innerShdw>
                </a:effectLst>
              </a:rPr>
              <a:t>terpuji</a:t>
            </a:r>
          </a:p>
        </p:txBody>
      </p:sp>
      <p:sp>
        <p:nvSpPr>
          <p:cNvPr id="6" name="Oval 5"/>
          <p:cNvSpPr/>
          <p:nvPr/>
        </p:nvSpPr>
        <p:spPr>
          <a:xfrm>
            <a:off x="2327275" y="1905000"/>
            <a:ext cx="46482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KEDUA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688976" y="4458831"/>
            <a:ext cx="7921624" cy="2246769"/>
          </a:xfrm>
          <a:prstGeom prst="rect">
            <a:avLst/>
          </a:prstGeom>
          <a:solidFill>
            <a:schemeClr val="tx1">
              <a:alpha val="82000"/>
            </a:schemeClr>
          </a:solidFill>
        </p:spPr>
        <p:txBody>
          <a:bodyPr wrap="square">
            <a:spAutoFit/>
          </a:bodyPr>
          <a:lstStyle/>
          <a:p>
            <a:pPr algn="ctr"/>
            <a:r>
              <a:rPr lang="en-US" sz="2800" dirty="0" err="1">
                <a:solidFill>
                  <a:schemeClr val="bg1"/>
                </a:solidFill>
                <a:latin typeface="Arial Black" pitchFamily="34" charset="0"/>
              </a:rPr>
              <a:t>Seorang</a:t>
            </a:r>
            <a:r>
              <a:rPr lang="en-US" sz="2800" dirty="0">
                <a:solidFill>
                  <a:schemeClr val="bg1"/>
                </a:solidFill>
                <a:latin typeface="Arial Black" pitchFamily="34" charset="0"/>
              </a:rPr>
              <a:t> </a:t>
            </a:r>
            <a:r>
              <a:rPr lang="en-US" sz="2800" dirty="0" err="1">
                <a:solidFill>
                  <a:schemeClr val="bg1"/>
                </a:solidFill>
                <a:latin typeface="Arial Black" pitchFamily="34" charset="0"/>
              </a:rPr>
              <a:t>ahli</a:t>
            </a:r>
            <a:r>
              <a:rPr lang="en-US" sz="2800" dirty="0">
                <a:solidFill>
                  <a:schemeClr val="bg1"/>
                </a:solidFill>
                <a:latin typeface="Arial Black" pitchFamily="34" charset="0"/>
              </a:rPr>
              <a:t> </a:t>
            </a:r>
            <a:r>
              <a:rPr lang="en-US" sz="2800" dirty="0" smtClean="0">
                <a:solidFill>
                  <a:schemeClr val="bg1"/>
                </a:solidFill>
                <a:latin typeface="Arial Black" pitchFamily="34" charset="0"/>
              </a:rPr>
              <a:t>Al-Quran </a:t>
            </a:r>
            <a:r>
              <a:rPr lang="en-US" sz="2800" dirty="0" err="1">
                <a:solidFill>
                  <a:schemeClr val="bg1"/>
                </a:solidFill>
                <a:latin typeface="Arial Black" pitchFamily="34" charset="0"/>
              </a:rPr>
              <a:t>sewajarnya</a:t>
            </a:r>
            <a:r>
              <a:rPr lang="en-US" sz="2800" dirty="0">
                <a:solidFill>
                  <a:schemeClr val="bg1"/>
                </a:solidFill>
                <a:latin typeface="Arial Black" pitchFamily="34" charset="0"/>
              </a:rPr>
              <a:t> </a:t>
            </a:r>
            <a:r>
              <a:rPr lang="en-US" sz="2800" dirty="0" err="1">
                <a:solidFill>
                  <a:schemeClr val="bg1"/>
                </a:solidFill>
                <a:latin typeface="Arial Black" pitchFamily="34" charset="0"/>
              </a:rPr>
              <a:t>menghiasi</a:t>
            </a:r>
            <a:r>
              <a:rPr lang="en-US" sz="2800" dirty="0">
                <a:solidFill>
                  <a:schemeClr val="bg1"/>
                </a:solidFill>
                <a:latin typeface="Arial Black" pitchFamily="34" charset="0"/>
              </a:rPr>
              <a:t> </a:t>
            </a:r>
            <a:r>
              <a:rPr lang="en-US" sz="2800" dirty="0" err="1">
                <a:solidFill>
                  <a:schemeClr val="bg1"/>
                </a:solidFill>
                <a:latin typeface="Arial Black" pitchFamily="34" charset="0"/>
              </a:rPr>
              <a:t>diri</a:t>
            </a:r>
            <a:r>
              <a:rPr lang="en-US" sz="2800" dirty="0">
                <a:solidFill>
                  <a:schemeClr val="bg1"/>
                </a:solidFill>
                <a:latin typeface="Arial Black" pitchFamily="34" charset="0"/>
              </a:rPr>
              <a:t> </a:t>
            </a:r>
            <a:r>
              <a:rPr lang="en-US" sz="2800" dirty="0" err="1">
                <a:solidFill>
                  <a:schemeClr val="bg1"/>
                </a:solidFill>
                <a:latin typeface="Arial Black" pitchFamily="34" charset="0"/>
              </a:rPr>
              <a:t>dengan</a:t>
            </a:r>
            <a:r>
              <a:rPr lang="en-US" sz="2800" dirty="0">
                <a:solidFill>
                  <a:schemeClr val="bg1"/>
                </a:solidFill>
                <a:latin typeface="Arial Black" pitchFamily="34" charset="0"/>
              </a:rPr>
              <a:t> </a:t>
            </a:r>
            <a:r>
              <a:rPr lang="en-US" sz="2800" dirty="0" err="1">
                <a:solidFill>
                  <a:schemeClr val="bg1"/>
                </a:solidFill>
                <a:latin typeface="Arial Black" pitchFamily="34" charset="0"/>
              </a:rPr>
              <a:t>kesopanan</a:t>
            </a:r>
            <a:r>
              <a:rPr lang="en-US" sz="2800" dirty="0">
                <a:solidFill>
                  <a:schemeClr val="bg1"/>
                </a:solidFill>
                <a:latin typeface="Arial Black" pitchFamily="34" charset="0"/>
              </a:rPr>
              <a:t> yang </a:t>
            </a:r>
            <a:r>
              <a:rPr lang="en-US" sz="2800" dirty="0" err="1">
                <a:solidFill>
                  <a:schemeClr val="bg1"/>
                </a:solidFill>
                <a:latin typeface="Arial Black" pitchFamily="34" charset="0"/>
              </a:rPr>
              <a:t>terkandung</a:t>
            </a:r>
            <a:r>
              <a:rPr lang="en-US" sz="2800" dirty="0">
                <a:solidFill>
                  <a:schemeClr val="bg1"/>
                </a:solidFill>
                <a:latin typeface="Arial Black" pitchFamily="34" charset="0"/>
              </a:rPr>
              <a:t> </a:t>
            </a:r>
            <a:r>
              <a:rPr lang="en-US" sz="2800" dirty="0" err="1">
                <a:solidFill>
                  <a:schemeClr val="bg1"/>
                </a:solidFill>
                <a:latin typeface="Arial Black" pitchFamily="34" charset="0"/>
              </a:rPr>
              <a:t>dalam</a:t>
            </a:r>
            <a:r>
              <a:rPr lang="en-US" sz="2800" dirty="0">
                <a:solidFill>
                  <a:schemeClr val="bg1"/>
                </a:solidFill>
                <a:latin typeface="Arial Black" pitchFamily="34" charset="0"/>
              </a:rPr>
              <a:t> </a:t>
            </a:r>
            <a:r>
              <a:rPr lang="en-US" sz="2800" dirty="0" err="1">
                <a:solidFill>
                  <a:schemeClr val="bg1"/>
                </a:solidFill>
                <a:latin typeface="Arial Black" pitchFamily="34" charset="0"/>
              </a:rPr>
              <a:t>ayat-ayat</a:t>
            </a:r>
            <a:r>
              <a:rPr lang="en-US" sz="2800" dirty="0">
                <a:solidFill>
                  <a:schemeClr val="bg1"/>
                </a:solidFill>
                <a:latin typeface="Arial Black" pitchFamily="34" charset="0"/>
              </a:rPr>
              <a:t> al-Quran. </a:t>
            </a:r>
            <a:r>
              <a:rPr lang="en-US" sz="2800" dirty="0" err="1">
                <a:solidFill>
                  <a:schemeClr val="bg1"/>
                </a:solidFill>
                <a:latin typeface="Arial Black" pitchFamily="34" charset="0"/>
              </a:rPr>
              <a:t>Mereka</a:t>
            </a:r>
            <a:r>
              <a:rPr lang="en-US" sz="2800" dirty="0">
                <a:solidFill>
                  <a:schemeClr val="bg1"/>
                </a:solidFill>
                <a:latin typeface="Arial Black" pitchFamily="34" charset="0"/>
              </a:rPr>
              <a:t> </a:t>
            </a:r>
            <a:r>
              <a:rPr lang="en-US" sz="2800" dirty="0" err="1">
                <a:solidFill>
                  <a:schemeClr val="bg1"/>
                </a:solidFill>
                <a:latin typeface="Arial Black" pitchFamily="34" charset="0"/>
              </a:rPr>
              <a:t>perlu</a:t>
            </a:r>
            <a:r>
              <a:rPr lang="en-US" sz="2800" dirty="0">
                <a:solidFill>
                  <a:schemeClr val="bg1"/>
                </a:solidFill>
                <a:latin typeface="Arial Black" pitchFamily="34" charset="0"/>
              </a:rPr>
              <a:t> </a:t>
            </a:r>
            <a:r>
              <a:rPr lang="en-US" sz="2800" dirty="0" err="1">
                <a:solidFill>
                  <a:schemeClr val="bg1"/>
                </a:solidFill>
                <a:latin typeface="Arial Black" pitchFamily="34" charset="0"/>
              </a:rPr>
              <a:t>memiliki</a:t>
            </a:r>
            <a:r>
              <a:rPr lang="en-US" sz="2800" dirty="0">
                <a:solidFill>
                  <a:schemeClr val="bg1"/>
                </a:solidFill>
                <a:latin typeface="Arial Black" pitchFamily="34" charset="0"/>
              </a:rPr>
              <a:t> </a:t>
            </a:r>
            <a:r>
              <a:rPr lang="en-US" sz="2800" dirty="0" err="1">
                <a:solidFill>
                  <a:schemeClr val="bg1"/>
                </a:solidFill>
                <a:latin typeface="Arial Black" pitchFamily="34" charset="0"/>
              </a:rPr>
              <a:t>keunggulan</a:t>
            </a:r>
            <a:r>
              <a:rPr lang="en-US" sz="2800" dirty="0">
                <a:solidFill>
                  <a:schemeClr val="bg1"/>
                </a:solidFill>
                <a:latin typeface="Arial Black" pitchFamily="34" charset="0"/>
              </a:rPr>
              <a:t> </a:t>
            </a:r>
            <a:r>
              <a:rPr lang="en-US" sz="2800" dirty="0" err="1">
                <a:solidFill>
                  <a:schemeClr val="bg1"/>
                </a:solidFill>
                <a:latin typeface="Arial Black" pitchFamily="34" charset="0"/>
              </a:rPr>
              <a:t>peribadi</a:t>
            </a:r>
            <a:r>
              <a:rPr lang="en-US" sz="2800" dirty="0">
                <a:solidFill>
                  <a:schemeClr val="bg1"/>
                </a:solidFill>
                <a:latin typeface="Arial Black" pitchFamily="34" charset="0"/>
              </a:rPr>
              <a:t> </a:t>
            </a:r>
            <a:r>
              <a:rPr lang="en-US" sz="2800" dirty="0" err="1">
                <a:solidFill>
                  <a:schemeClr val="bg1"/>
                </a:solidFill>
                <a:latin typeface="Arial Black" pitchFamily="34" charset="0"/>
              </a:rPr>
              <a:t>dan</a:t>
            </a:r>
            <a:r>
              <a:rPr lang="en-US" sz="2800" dirty="0">
                <a:solidFill>
                  <a:schemeClr val="bg1"/>
                </a:solidFill>
                <a:latin typeface="Arial Black" pitchFamily="34" charset="0"/>
              </a:rPr>
              <a:t> </a:t>
            </a:r>
            <a:r>
              <a:rPr lang="en-US" sz="2800" dirty="0" err="1">
                <a:solidFill>
                  <a:schemeClr val="bg1"/>
                </a:solidFill>
                <a:latin typeface="Arial Black" pitchFamily="34" charset="0"/>
              </a:rPr>
              <a:t>kehalusan</a:t>
            </a:r>
            <a:r>
              <a:rPr lang="en-US" sz="2800" dirty="0">
                <a:solidFill>
                  <a:schemeClr val="bg1"/>
                </a:solidFill>
                <a:latin typeface="Arial Black" pitchFamily="34" charset="0"/>
              </a:rPr>
              <a:t> </a:t>
            </a:r>
            <a:r>
              <a:rPr lang="en-US" sz="2800" dirty="0" err="1" smtClean="0">
                <a:solidFill>
                  <a:schemeClr val="bg1"/>
                </a:solidFill>
                <a:latin typeface="Arial Black" pitchFamily="34" charset="0"/>
              </a:rPr>
              <a:t>budi</a:t>
            </a:r>
            <a:r>
              <a:rPr lang="en-US" sz="2800" dirty="0" smtClean="0">
                <a:solidFill>
                  <a:schemeClr val="bg1"/>
                </a:solidFill>
                <a:latin typeface="Arial Black" pitchFamily="34" charset="0"/>
              </a:rPr>
              <a:t>.</a:t>
            </a:r>
            <a:endParaRPr lang="en-US" sz="2800" dirty="0">
              <a:solidFill>
                <a:schemeClr val="bg1"/>
              </a:solidFill>
              <a:latin typeface="Arial Black" pitchFamily="34" charset="0"/>
            </a:endParaRPr>
          </a:p>
        </p:txBody>
      </p:sp>
    </p:spTree>
    <p:extLst>
      <p:ext uri="{BB962C8B-B14F-4D97-AF65-F5344CB8AC3E}">
        <p14:creationId xmlns:p14="http://schemas.microsoft.com/office/powerpoint/2010/main" val="39506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4" presetClass="entr" presetSubtype="1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457200" y="1828800"/>
            <a:ext cx="8232775" cy="4648200"/>
          </a:xfrm>
          <a:prstGeom prst="round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“Seharusnya pembawa al-Quran dikenali dengan menghidupkan malamnya sewaktu orang lain tidur, berpuasa di siangnya ketika orang lain berbuka, kesedihannya ketika orang lain bersukaria, tangisannya ketika orang lain gelak ketawa, khusyuk dan rendah dirinya ketika orang lain sombong ego dan diamnya ketika orang lain sibuk berbual. Dia harus kekal tenang sopan, tidak harus dia berkasar, menjadi bodoh, bertempik, meninggikan suara dan degil keras kepala.”</a:t>
            </a:r>
            <a:endParaRPr lang="en-US" sz="2800" b="1" dirty="0">
              <a:ln w="1905"/>
              <a:solidFill>
                <a:srgbClr val="00B050"/>
              </a:solidFill>
              <a:effectLst>
                <a:innerShdw blurRad="69850" dist="43180" dir="5400000">
                  <a:srgbClr val="000000">
                    <a:alpha val="65000"/>
                  </a:srgbClr>
                </a:innerShdw>
              </a:effectLst>
            </a:endParaRPr>
          </a:p>
        </p:txBody>
      </p:sp>
      <p:sp>
        <p:nvSpPr>
          <p:cNvPr id="4" name="Down Arrow Callout 3"/>
          <p:cNvSpPr/>
          <p:nvPr/>
        </p:nvSpPr>
        <p:spPr>
          <a:xfrm>
            <a:off x="460375" y="312737"/>
            <a:ext cx="8382000" cy="1363663"/>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Abdullah ibn Mas’ud RA </a:t>
            </a: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berkata :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AutoShape 2" descr="MAIDAM Terengganu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6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914400" y="838200"/>
            <a:ext cx="7543800" cy="1371600"/>
          </a:xfrm>
          <a:prstGeom prst="downArrowCallout">
            <a:avLst>
              <a:gd name="adj1" fmla="val 23537"/>
              <a:gd name="adj2" fmla="val 22559"/>
              <a:gd name="adj3" fmla="val 26250"/>
              <a:gd name="adj4" fmla="val 637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DOA DAN HARAPAN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ed Rectangle 3"/>
          <p:cNvSpPr/>
          <p:nvPr/>
        </p:nvSpPr>
        <p:spPr>
          <a:xfrm>
            <a:off x="838200" y="2286000"/>
            <a:ext cx="7696200" cy="3307080"/>
          </a:xfrm>
          <a:prstGeom prst="roundRect">
            <a:avLst>
              <a:gd name="adj" fmla="val 36404"/>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800" b="1" dirty="0">
                <a:ln w="1905"/>
                <a:solidFill>
                  <a:srgbClr val="002060"/>
                </a:solidFill>
                <a:effectLst>
                  <a:innerShdw blurRad="69850" dist="43180" dir="5400000">
                    <a:srgbClr val="000000">
                      <a:alpha val="65000"/>
                    </a:srgbClr>
                  </a:innerShdw>
                </a:effectLst>
              </a:rPr>
              <a:t>Semoga dengan bertemankan al-Quran di dunia, kita terpilih untuk menjadi teman al Quran di akhirat dan mendapat syafaatnya</a:t>
            </a:r>
            <a:endParaRPr lang="en-US" sz="3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307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6934200" cy="685800"/>
          </a:xfrm>
          <a:prstGeom prst="snip2DiagRect">
            <a:avLst>
              <a:gd name="adj1" fmla="val 0"/>
              <a:gd name="adj2" fmla="val 243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2800" dirty="0"/>
          </a:p>
        </p:txBody>
      </p:sp>
      <p:sp>
        <p:nvSpPr>
          <p:cNvPr id="7" name="Rectangle 6"/>
          <p:cNvSpPr/>
          <p:nvPr/>
        </p:nvSpPr>
        <p:spPr>
          <a:xfrm>
            <a:off x="386479" y="3581400"/>
            <a:ext cx="8447242" cy="2554545"/>
          </a:xfrm>
          <a:prstGeom prst="rect">
            <a:avLst/>
          </a:prstGeom>
        </p:spPr>
        <p:txBody>
          <a:bodyPr wrap="square">
            <a:spAutoFit/>
          </a:bodyPr>
          <a:lstStyle/>
          <a:p>
            <a:pPr algn="just"/>
            <a:r>
              <a:rPr lang="en-US" sz="4000" b="1" dirty="0"/>
              <a:t>Yang </a:t>
            </a:r>
            <a:r>
              <a:rPr lang="en-US" sz="4000" b="1" dirty="0" err="1"/>
              <a:t>Bermaksud</a:t>
            </a:r>
            <a:r>
              <a:rPr lang="en-US" sz="4000" b="1" dirty="0"/>
              <a:t> :</a:t>
            </a:r>
            <a:r>
              <a:rPr lang="en-US" sz="4000" dirty="0"/>
              <a: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Bacalah</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kerana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al-Quran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datang</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pada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kiamat</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memberikan</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syafaat</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teman-temannya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000" b="1" dirty="0">
              <a:solidFill>
                <a:schemeClr val="accent1"/>
              </a:solidFill>
            </a:endParaRPr>
          </a:p>
        </p:txBody>
      </p:sp>
      <p:sp>
        <p:nvSpPr>
          <p:cNvPr id="2" name="Rectangle 1"/>
          <p:cNvSpPr/>
          <p:nvPr/>
        </p:nvSpPr>
        <p:spPr>
          <a:xfrm>
            <a:off x="228600" y="1217474"/>
            <a:ext cx="8757521"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اقْرَءُوا الْقُرْآنَ فَإِنَّهُ يَأْتِي يَوْمَ الْقِيَامَةِ شَفِيعًا لِأَصْحَابِهِ </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6248400" y="6248400"/>
            <a:ext cx="2590800" cy="369332"/>
          </a:xfrm>
          <a:prstGeom prst="rect">
            <a:avLst/>
          </a:prstGeom>
        </p:spPr>
        <p:txBody>
          <a:bodyPr wrap="square">
            <a:spAutoFit/>
          </a:bodyPr>
          <a:lstStyle/>
          <a:p>
            <a:pPr algn="ctr" rtl="1"/>
            <a:r>
              <a:rPr lang="ms-MY" dirty="0" smtClean="0">
                <a:solidFill>
                  <a:schemeClr val="accent1"/>
                </a:solidFill>
              </a:rPr>
              <a:t>(Hadis </a:t>
            </a:r>
            <a:r>
              <a:rPr lang="ms-MY" dirty="0">
                <a:solidFill>
                  <a:schemeClr val="accent1"/>
                </a:solidFill>
              </a:rPr>
              <a:t>riwayat </a:t>
            </a:r>
            <a:r>
              <a:rPr lang="ms-MY" dirty="0" smtClean="0">
                <a:solidFill>
                  <a:schemeClr val="accent1"/>
                </a:solidFill>
              </a:rPr>
              <a:t>Muslim)</a:t>
            </a:r>
            <a:endParaRPr lang="en-US" dirty="0">
              <a:solidFill>
                <a:schemeClr val="accent1"/>
              </a:solidFill>
            </a:endParaRPr>
          </a:p>
        </p:txBody>
      </p:sp>
    </p:spTree>
    <p:extLst>
      <p:ext uri="{BB962C8B-B14F-4D97-AF65-F5344CB8AC3E}">
        <p14:creationId xmlns:p14="http://schemas.microsoft.com/office/powerpoint/2010/main" val="150166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843677"/>
            <a:ext cx="83058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لَااِلٰهَ اِلاَّ اللهُ وَحْدَهُ لاَ شَرِيْكَ لَهُ وَأَشْهَدُ أَنَّ مُحَمَّدًا عَبْدُهُ وَرَسُوْلُهُ </a:t>
            </a:r>
          </a:p>
        </p:txBody>
      </p:sp>
      <p:sp>
        <p:nvSpPr>
          <p:cNvPr id="5" name="TextBox 4"/>
          <p:cNvSpPr txBox="1"/>
          <p:nvPr/>
        </p:nvSpPr>
        <p:spPr>
          <a:xfrm>
            <a:off x="495794" y="2819400"/>
            <a:ext cx="81148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346710" y="1524000"/>
            <a:ext cx="8382000" cy="5016758"/>
          </a:xfrm>
          <a:prstGeom prst="rect">
            <a:avLst/>
          </a:prstGeom>
        </p:spPr>
        <p:txBody>
          <a:bodyPr wrap="square">
            <a:spAutoFit/>
          </a:bodyPr>
          <a:lstStyle/>
          <a:p>
            <a:pPr algn="ctr"/>
            <a:r>
              <a:rPr lang="en-US" sz="3400" b="1" dirty="0" err="1">
                <a:solidFill>
                  <a:srgbClr val="7030A0"/>
                </a:solidFill>
              </a:rPr>
              <a:t>M</a:t>
            </a:r>
            <a:r>
              <a:rPr lang="en-US" sz="3400" b="1" dirty="0" err="1" smtClean="0">
                <a:solidFill>
                  <a:srgbClr val="7030A0"/>
                </a:solidFill>
              </a:rPr>
              <a:t>imbar</a:t>
            </a:r>
            <a:r>
              <a:rPr lang="en-US" sz="3400" b="1" dirty="0" smtClean="0">
                <a:solidFill>
                  <a:srgbClr val="7030A0"/>
                </a:solidFill>
              </a:rPr>
              <a:t> </a:t>
            </a:r>
            <a:r>
              <a:rPr lang="en-US" sz="3400" b="1" dirty="0" err="1">
                <a:solidFill>
                  <a:srgbClr val="7030A0"/>
                </a:solidFill>
              </a:rPr>
              <a:t>Jumaat</a:t>
            </a:r>
            <a:r>
              <a:rPr lang="en-US" sz="3400" b="1" dirty="0">
                <a:solidFill>
                  <a:srgbClr val="7030A0"/>
                </a:solidFill>
              </a:rPr>
              <a:t> </a:t>
            </a:r>
            <a:r>
              <a:rPr lang="en-US" sz="3400" b="1" dirty="0" err="1">
                <a:solidFill>
                  <a:srgbClr val="7030A0"/>
                </a:solidFill>
              </a:rPr>
              <a:t>ingin</a:t>
            </a:r>
            <a:r>
              <a:rPr lang="en-US" sz="3400" b="1" dirty="0">
                <a:solidFill>
                  <a:srgbClr val="7030A0"/>
                </a:solidFill>
              </a:rPr>
              <a:t> </a:t>
            </a:r>
            <a:r>
              <a:rPr lang="en-US" sz="3400" b="1" dirty="0" err="1">
                <a:solidFill>
                  <a:srgbClr val="7030A0"/>
                </a:solidFill>
              </a:rPr>
              <a:t>mengambil</a:t>
            </a:r>
            <a:r>
              <a:rPr lang="en-US" sz="3400" b="1" dirty="0">
                <a:solidFill>
                  <a:srgbClr val="7030A0"/>
                </a:solidFill>
              </a:rPr>
              <a:t> </a:t>
            </a:r>
            <a:r>
              <a:rPr lang="en-US" sz="3400" b="1" dirty="0" err="1">
                <a:solidFill>
                  <a:srgbClr val="7030A0"/>
                </a:solidFill>
              </a:rPr>
              <a:t>kesempatan</a:t>
            </a:r>
            <a:r>
              <a:rPr lang="en-US" sz="3400" b="1" dirty="0">
                <a:solidFill>
                  <a:srgbClr val="7030A0"/>
                </a:solidFill>
              </a:rPr>
              <a:t> </a:t>
            </a:r>
            <a:r>
              <a:rPr lang="en-US" sz="3400" b="1" dirty="0" err="1">
                <a:solidFill>
                  <a:srgbClr val="7030A0"/>
                </a:solidFill>
              </a:rPr>
              <a:t>merakamkan</a:t>
            </a:r>
            <a:r>
              <a:rPr lang="en-US" sz="3400" b="1" dirty="0">
                <a:solidFill>
                  <a:srgbClr val="7030A0"/>
                </a:solidFill>
              </a:rPr>
              <a:t> </a:t>
            </a:r>
            <a:r>
              <a:rPr lang="en-US" sz="3400" b="1" dirty="0" err="1">
                <a:solidFill>
                  <a:srgbClr val="7030A0"/>
                </a:solidFill>
              </a:rPr>
              <a:t>setinggi</a:t>
            </a:r>
            <a:r>
              <a:rPr lang="en-US" sz="3400" b="1" dirty="0">
                <a:solidFill>
                  <a:srgbClr val="7030A0"/>
                </a:solidFill>
              </a:rPr>
              <a:t> </a:t>
            </a:r>
            <a:r>
              <a:rPr lang="en-US" sz="3400" b="1" dirty="0" err="1">
                <a:solidFill>
                  <a:srgbClr val="7030A0"/>
                </a:solidFill>
              </a:rPr>
              <a:t>penghargaan</a:t>
            </a:r>
            <a:r>
              <a:rPr lang="en-US" sz="3400" b="1" dirty="0">
                <a:solidFill>
                  <a:srgbClr val="7030A0"/>
                </a:solidFill>
              </a:rPr>
              <a:t> </a:t>
            </a:r>
            <a:r>
              <a:rPr lang="en-US" sz="3400" b="1" dirty="0" err="1">
                <a:solidFill>
                  <a:srgbClr val="7030A0"/>
                </a:solidFill>
              </a:rPr>
              <a:t>kepada</a:t>
            </a:r>
            <a:r>
              <a:rPr lang="en-US" sz="3400" b="1" dirty="0">
                <a:solidFill>
                  <a:srgbClr val="7030A0"/>
                </a:solidFill>
              </a:rPr>
              <a:t> </a:t>
            </a:r>
            <a:r>
              <a:rPr lang="en-US" sz="3400" b="1" dirty="0" err="1">
                <a:solidFill>
                  <a:srgbClr val="7030A0"/>
                </a:solidFill>
              </a:rPr>
              <a:t>semua</a:t>
            </a:r>
            <a:r>
              <a:rPr lang="en-US" sz="3400" b="1" dirty="0">
                <a:solidFill>
                  <a:srgbClr val="7030A0"/>
                </a:solidFill>
              </a:rPr>
              <a:t> </a:t>
            </a:r>
            <a:r>
              <a:rPr lang="en-US" sz="3400" b="1" dirty="0" err="1">
                <a:solidFill>
                  <a:srgbClr val="7030A0"/>
                </a:solidFill>
              </a:rPr>
              <a:t>para</a:t>
            </a:r>
            <a:r>
              <a:rPr lang="en-US" sz="3400" b="1" dirty="0">
                <a:solidFill>
                  <a:srgbClr val="7030A0"/>
                </a:solidFill>
              </a:rPr>
              <a:t> guru </a:t>
            </a:r>
            <a:r>
              <a:rPr lang="en-US" sz="3400" b="1" dirty="0" err="1">
                <a:solidFill>
                  <a:srgbClr val="7030A0"/>
                </a:solidFill>
              </a:rPr>
              <a:t>dan</a:t>
            </a:r>
            <a:r>
              <a:rPr lang="en-US" sz="3400" b="1" dirty="0">
                <a:solidFill>
                  <a:srgbClr val="7030A0"/>
                </a:solidFill>
              </a:rPr>
              <a:t> </a:t>
            </a:r>
            <a:r>
              <a:rPr lang="en-US" sz="3400" b="1" dirty="0" err="1" smtClean="0">
                <a:solidFill>
                  <a:srgbClr val="7030A0"/>
                </a:solidFill>
              </a:rPr>
              <a:t>pendidik</a:t>
            </a:r>
            <a:r>
              <a:rPr lang="en-US" sz="3400" b="1" dirty="0" smtClean="0">
                <a:solidFill>
                  <a:srgbClr val="7030A0"/>
                </a:solidFill>
              </a:rPr>
              <a:t>. </a:t>
            </a:r>
          </a:p>
          <a:p>
            <a:pPr algn="ctr"/>
            <a:endParaRPr lang="en-US" sz="1200" b="1" dirty="0" smtClean="0">
              <a:solidFill>
                <a:srgbClr val="7030A0"/>
              </a:solidFill>
            </a:endParaRPr>
          </a:p>
          <a:p>
            <a:pPr algn="ctr"/>
            <a:endParaRPr lang="en-US" sz="1200" b="1" dirty="0" smtClean="0">
              <a:solidFill>
                <a:srgbClr val="7030A0"/>
              </a:solidFill>
            </a:endParaRPr>
          </a:p>
          <a:p>
            <a:pPr algn="ctr"/>
            <a:endParaRPr lang="en-US" sz="1200" b="1" dirty="0">
              <a:solidFill>
                <a:srgbClr val="7030A0"/>
              </a:solidFill>
            </a:endParaRPr>
          </a:p>
          <a:p>
            <a:pPr algn="ctr"/>
            <a:endParaRPr lang="en-US" sz="1200" b="1" dirty="0" smtClean="0">
              <a:solidFill>
                <a:srgbClr val="7030A0"/>
              </a:solidFill>
            </a:endParaRPr>
          </a:p>
          <a:p>
            <a:pPr algn="ctr"/>
            <a:r>
              <a:rPr lang="en-US" sz="3400" b="1" dirty="0" err="1" smtClean="0">
                <a:solidFill>
                  <a:srgbClr val="7030A0"/>
                </a:solidFill>
              </a:rPr>
              <a:t>Semoga</a:t>
            </a:r>
            <a:r>
              <a:rPr lang="en-US" sz="3400" b="1" dirty="0" smtClean="0">
                <a:solidFill>
                  <a:srgbClr val="7030A0"/>
                </a:solidFill>
              </a:rPr>
              <a:t> </a:t>
            </a:r>
            <a:r>
              <a:rPr lang="en-US" sz="3400" b="1" dirty="0">
                <a:solidFill>
                  <a:srgbClr val="7030A0"/>
                </a:solidFill>
              </a:rPr>
              <a:t>Allah </a:t>
            </a:r>
            <a:r>
              <a:rPr lang="en-US" sz="3400" b="1" dirty="0" err="1" smtClean="0">
                <a:solidFill>
                  <a:srgbClr val="7030A0"/>
                </a:solidFill>
              </a:rPr>
              <a:t>melimpahkan</a:t>
            </a:r>
            <a:r>
              <a:rPr lang="en-US" sz="3400" b="1" dirty="0" smtClean="0">
                <a:solidFill>
                  <a:srgbClr val="7030A0"/>
                </a:solidFill>
              </a:rPr>
              <a:t> </a:t>
            </a:r>
            <a:r>
              <a:rPr lang="en-US" sz="3400" b="1" dirty="0" err="1">
                <a:solidFill>
                  <a:srgbClr val="7030A0"/>
                </a:solidFill>
              </a:rPr>
              <a:t>rahmat</a:t>
            </a:r>
            <a:r>
              <a:rPr lang="en-US" sz="3400" b="1" dirty="0">
                <a:solidFill>
                  <a:srgbClr val="7030A0"/>
                </a:solidFill>
              </a:rPr>
              <a:t> </a:t>
            </a:r>
            <a:r>
              <a:rPr lang="en-US" sz="3400" b="1" dirty="0" err="1">
                <a:solidFill>
                  <a:srgbClr val="7030A0"/>
                </a:solidFill>
              </a:rPr>
              <a:t>dan</a:t>
            </a:r>
            <a:r>
              <a:rPr lang="en-US" sz="3400" b="1" dirty="0">
                <a:solidFill>
                  <a:srgbClr val="7030A0"/>
                </a:solidFill>
              </a:rPr>
              <a:t> </a:t>
            </a:r>
            <a:r>
              <a:rPr lang="en-US" sz="3400" b="1" dirty="0" err="1">
                <a:solidFill>
                  <a:srgbClr val="7030A0"/>
                </a:solidFill>
              </a:rPr>
              <a:t>kesejahteraan</a:t>
            </a:r>
            <a:r>
              <a:rPr lang="en-US" sz="3400" b="1" dirty="0">
                <a:solidFill>
                  <a:srgbClr val="7030A0"/>
                </a:solidFill>
              </a:rPr>
              <a:t> </a:t>
            </a:r>
            <a:r>
              <a:rPr lang="en-US" sz="3400" b="1" dirty="0" err="1">
                <a:solidFill>
                  <a:srgbClr val="7030A0"/>
                </a:solidFill>
              </a:rPr>
              <a:t>kepada</a:t>
            </a:r>
            <a:r>
              <a:rPr lang="en-US" sz="3400" b="1" dirty="0">
                <a:solidFill>
                  <a:srgbClr val="7030A0"/>
                </a:solidFill>
              </a:rPr>
              <a:t> </a:t>
            </a:r>
            <a:r>
              <a:rPr lang="en-US" sz="3400" b="1" dirty="0" err="1">
                <a:solidFill>
                  <a:srgbClr val="7030A0"/>
                </a:solidFill>
              </a:rPr>
              <a:t>mereka</a:t>
            </a:r>
            <a:r>
              <a:rPr lang="en-US" sz="3400" b="1" dirty="0">
                <a:solidFill>
                  <a:srgbClr val="7030A0"/>
                </a:solidFill>
              </a:rPr>
              <a:t> </a:t>
            </a:r>
            <a:r>
              <a:rPr lang="en-US" sz="3400" b="1" dirty="0" err="1">
                <a:solidFill>
                  <a:srgbClr val="7030A0"/>
                </a:solidFill>
              </a:rPr>
              <a:t>dalam</a:t>
            </a:r>
            <a:r>
              <a:rPr lang="en-US" sz="3400" b="1" dirty="0">
                <a:solidFill>
                  <a:srgbClr val="7030A0"/>
                </a:solidFill>
              </a:rPr>
              <a:t> </a:t>
            </a:r>
            <a:r>
              <a:rPr lang="en-US" sz="3400" b="1" dirty="0" err="1">
                <a:solidFill>
                  <a:srgbClr val="7030A0"/>
                </a:solidFill>
              </a:rPr>
              <a:t>menunaikan</a:t>
            </a:r>
            <a:r>
              <a:rPr lang="en-US" sz="3400" b="1" dirty="0">
                <a:solidFill>
                  <a:srgbClr val="7030A0"/>
                </a:solidFill>
              </a:rPr>
              <a:t> </a:t>
            </a:r>
            <a:r>
              <a:rPr lang="en-US" sz="3400" b="1" dirty="0" err="1">
                <a:solidFill>
                  <a:srgbClr val="7030A0"/>
                </a:solidFill>
              </a:rPr>
              <a:t>setiap</a:t>
            </a:r>
            <a:r>
              <a:rPr lang="en-US" sz="3400" b="1" dirty="0">
                <a:solidFill>
                  <a:srgbClr val="7030A0"/>
                </a:solidFill>
              </a:rPr>
              <a:t> </a:t>
            </a:r>
            <a:r>
              <a:rPr lang="en-US" sz="3400" b="1" dirty="0" err="1">
                <a:solidFill>
                  <a:srgbClr val="7030A0"/>
                </a:solidFill>
              </a:rPr>
              <a:t>tugas</a:t>
            </a:r>
            <a:r>
              <a:rPr lang="en-US" sz="3400" b="1" dirty="0">
                <a:solidFill>
                  <a:srgbClr val="7030A0"/>
                </a:solidFill>
              </a:rPr>
              <a:t> </a:t>
            </a:r>
            <a:r>
              <a:rPr lang="en-US" sz="3400" b="1" dirty="0" err="1">
                <a:solidFill>
                  <a:srgbClr val="7030A0"/>
                </a:solidFill>
              </a:rPr>
              <a:t>dan</a:t>
            </a:r>
            <a:r>
              <a:rPr lang="en-US" sz="3400" b="1" dirty="0">
                <a:solidFill>
                  <a:srgbClr val="7030A0"/>
                </a:solidFill>
              </a:rPr>
              <a:t> </a:t>
            </a:r>
            <a:r>
              <a:rPr lang="en-US" sz="3400" b="1" dirty="0" err="1">
                <a:solidFill>
                  <a:srgbClr val="7030A0"/>
                </a:solidFill>
              </a:rPr>
              <a:t>tanggungjawab</a:t>
            </a:r>
            <a:r>
              <a:rPr lang="en-US" sz="3400" b="1" dirty="0">
                <a:solidFill>
                  <a:srgbClr val="7030A0"/>
                </a:solidFill>
              </a:rPr>
              <a:t> </a:t>
            </a:r>
            <a:r>
              <a:rPr lang="en-US" sz="3400" b="1" dirty="0" err="1">
                <a:solidFill>
                  <a:srgbClr val="7030A0"/>
                </a:solidFill>
              </a:rPr>
              <a:t>mendidik</a:t>
            </a:r>
            <a:r>
              <a:rPr lang="en-US" sz="3400" b="1" dirty="0">
                <a:solidFill>
                  <a:srgbClr val="7030A0"/>
                </a:solidFill>
              </a:rPr>
              <a:t> </a:t>
            </a:r>
            <a:r>
              <a:rPr lang="en-US" sz="3400" b="1" dirty="0" err="1">
                <a:solidFill>
                  <a:srgbClr val="7030A0"/>
                </a:solidFill>
              </a:rPr>
              <a:t>anak</a:t>
            </a:r>
            <a:r>
              <a:rPr lang="en-US" sz="3400" b="1" dirty="0">
                <a:solidFill>
                  <a:srgbClr val="7030A0"/>
                </a:solidFill>
              </a:rPr>
              <a:t> </a:t>
            </a:r>
            <a:r>
              <a:rPr lang="en-US" sz="3400" b="1" dirty="0" err="1">
                <a:solidFill>
                  <a:srgbClr val="7030A0"/>
                </a:solidFill>
              </a:rPr>
              <a:t>bangsa</a:t>
            </a:r>
            <a:r>
              <a:rPr lang="en-US" sz="3400" b="1" dirty="0">
                <a:solidFill>
                  <a:srgbClr val="7030A0"/>
                </a:solidFill>
              </a:rPr>
              <a:t> </a:t>
            </a:r>
            <a:r>
              <a:rPr lang="en-US" sz="3400" b="1" dirty="0" err="1">
                <a:solidFill>
                  <a:srgbClr val="7030A0"/>
                </a:solidFill>
              </a:rPr>
              <a:t>pada</a:t>
            </a:r>
            <a:r>
              <a:rPr lang="en-US" sz="3400" b="1" dirty="0">
                <a:solidFill>
                  <a:srgbClr val="7030A0"/>
                </a:solidFill>
              </a:rPr>
              <a:t> </a:t>
            </a:r>
            <a:r>
              <a:rPr lang="en-US" sz="3400" b="1" dirty="0" err="1">
                <a:solidFill>
                  <a:srgbClr val="7030A0"/>
                </a:solidFill>
              </a:rPr>
              <a:t>zaman</a:t>
            </a:r>
            <a:r>
              <a:rPr lang="en-US" sz="3400" b="1" dirty="0">
                <a:solidFill>
                  <a:srgbClr val="7030A0"/>
                </a:solidFill>
              </a:rPr>
              <a:t> yang </a:t>
            </a:r>
            <a:r>
              <a:rPr lang="en-US" sz="3400" b="1" dirty="0" err="1">
                <a:solidFill>
                  <a:srgbClr val="7030A0"/>
                </a:solidFill>
              </a:rPr>
              <a:t>penuh</a:t>
            </a:r>
            <a:r>
              <a:rPr lang="en-US" sz="3400" b="1" dirty="0">
                <a:solidFill>
                  <a:srgbClr val="7030A0"/>
                </a:solidFill>
              </a:rPr>
              <a:t> </a:t>
            </a:r>
            <a:r>
              <a:rPr lang="en-US" sz="3400" b="1" dirty="0" err="1">
                <a:solidFill>
                  <a:srgbClr val="7030A0"/>
                </a:solidFill>
              </a:rPr>
              <a:t>cabaran</a:t>
            </a:r>
            <a:r>
              <a:rPr lang="en-US" sz="3400" b="1" dirty="0">
                <a:solidFill>
                  <a:srgbClr val="7030A0"/>
                </a:solidFill>
              </a:rPr>
              <a:t> </a:t>
            </a:r>
            <a:r>
              <a:rPr lang="en-US" sz="3400" b="1" dirty="0" err="1">
                <a:solidFill>
                  <a:srgbClr val="7030A0"/>
                </a:solidFill>
              </a:rPr>
              <a:t>ini</a:t>
            </a:r>
            <a:r>
              <a:rPr lang="en-US" sz="3400" b="1" dirty="0">
                <a:solidFill>
                  <a:srgbClr val="7030A0"/>
                </a:solidFill>
              </a:rPr>
              <a:t>. </a:t>
            </a:r>
          </a:p>
        </p:txBody>
      </p:sp>
      <p:sp>
        <p:nvSpPr>
          <p:cNvPr id="2" name="Oval 1"/>
          <p:cNvSpPr/>
          <p:nvPr/>
        </p:nvSpPr>
        <p:spPr>
          <a:xfrm>
            <a:off x="685800" y="304800"/>
            <a:ext cx="8077200" cy="1219200"/>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Bersempena</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Sambutan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Hari</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Guru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kali ke-51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pada</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tahun</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AutoShape 10" descr="red heart no background cutout PNG &amp; clipart images | CITY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025646"/>
            <a:ext cx="914400" cy="9144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48000"/>
            <a:ext cx="914400" cy="9144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048000"/>
            <a:ext cx="914400" cy="914400"/>
          </a:xfrm>
          <a:prstGeom prst="rect">
            <a:avLst/>
          </a:prstGeom>
        </p:spPr>
      </p:pic>
    </p:spTree>
    <p:extLst>
      <p:ext uri="{BB962C8B-B14F-4D97-AF65-F5344CB8AC3E}">
        <p14:creationId xmlns:p14="http://schemas.microsoft.com/office/powerpoint/2010/main" val="6962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7354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تَبِعَهُمْ بِإِحْسَانٍ إِلَى يَوْمِ الدِّيْنِ </a:t>
            </a:r>
          </a:p>
        </p:txBody>
      </p:sp>
      <p:sp>
        <p:nvSpPr>
          <p:cNvPr id="4" name="TextBox 3"/>
          <p:cNvSpPr txBox="1"/>
          <p:nvPr/>
        </p:nvSpPr>
        <p:spPr>
          <a:xfrm>
            <a:off x="381000" y="3048000"/>
            <a:ext cx="830580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21140"/>
            <a:ext cx="8153400" cy="1569660"/>
          </a:xfrm>
          <a:prstGeom prst="rect">
            <a:avLst/>
          </a:prstGeom>
          <a:solidFill>
            <a:srgbClr val="7030A0">
              <a:alpha val="51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بِتَقْوَى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600" b="1" dirty="0">
                <a:solidFill>
                  <a:srgbClr val="FF0000"/>
                </a:solidFill>
              </a:rPr>
              <a:t>أَيُّهَا الَّذِينَ آمَنُوا اتَّقُوا اللَّهَ وَكُونُوا مَعَ الصَّادِقِينَ</a:t>
            </a:r>
            <a:endParaRPr lang="en-US" sz="36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40992" y="3048000"/>
            <a:ext cx="8145808"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Dengarlah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bermaksud</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6000"/>
          </a:stretch>
        </a:blipFill>
        <a:effectLst/>
      </p:bgPr>
    </p:bg>
    <p:spTree>
      <p:nvGrpSpPr>
        <p:cNvPr id="1" name=""/>
        <p:cNvGrpSpPr/>
        <p:nvPr/>
      </p:nvGrpSpPr>
      <p:grpSpPr>
        <a:xfrm>
          <a:off x="0" y="0"/>
          <a:ext cx="0" cy="0"/>
          <a:chOff x="0" y="0"/>
          <a:chExt cx="0" cy="0"/>
        </a:xfrm>
      </p:grpSpPr>
      <p:sp>
        <p:nvSpPr>
          <p:cNvPr id="4" name="Rectangle 3"/>
          <p:cNvSpPr/>
          <p:nvPr/>
        </p:nvSpPr>
        <p:spPr>
          <a:xfrm>
            <a:off x="2286000" y="990600"/>
            <a:ext cx="4876800" cy="830997"/>
          </a:xfrm>
          <a:prstGeom prst="rect">
            <a:avLst/>
          </a:prstGeom>
          <a:noFill/>
        </p:spPr>
        <p:txBody>
          <a:bodyPr wrap="square" lIns="91440" tIns="45720" rIns="91440" bIns="45720">
            <a:prstTxWarp prst="textCanUp">
              <a:avLst/>
            </a:prstTxWarp>
            <a:spAutoFit/>
          </a:bodyPr>
          <a:lstStyle/>
          <a:p>
            <a:pPr algn="ctr"/>
            <a:r>
              <a:rPr lang="en-US" sz="4800" u="sng"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Tajuk</a:t>
            </a:r>
            <a:r>
              <a:rPr lang="en-US" sz="4800" u="sng"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Khutbah </a:t>
            </a:r>
            <a:r>
              <a:rPr lang="en-US" sz="4800" u="sng"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Hari</a:t>
            </a:r>
            <a:r>
              <a:rPr lang="en-US" sz="4800" u="sng"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a:t>
            </a:r>
            <a:r>
              <a:rPr lang="en-US" sz="4800" u="sng"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Ini</a:t>
            </a:r>
            <a:r>
              <a:rPr lang="en-US" sz="4800" u="sng"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a:t>
            </a:r>
            <a:endParaRPr lang="en-US" sz="4800" u="sng"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endParaRPr>
          </a:p>
        </p:txBody>
      </p:sp>
      <p:sp>
        <p:nvSpPr>
          <p:cNvPr id="3" name="Rectangle 2"/>
          <p:cNvSpPr/>
          <p:nvPr/>
        </p:nvSpPr>
        <p:spPr>
          <a:xfrm>
            <a:off x="3200400" y="2057400"/>
            <a:ext cx="2743200" cy="1200329"/>
          </a:xfrm>
          <a:prstGeom prst="rect">
            <a:avLst/>
          </a:prstGeom>
          <a:solidFill>
            <a:srgbClr val="002060">
              <a:alpha val="16000"/>
            </a:srgbClr>
          </a:solidFill>
        </p:spPr>
        <p:txBody>
          <a:bodyPr wrap="square">
            <a:spAutoFit/>
          </a:bodyPr>
          <a:lstStyle/>
          <a:p>
            <a:pPr algn="ctr"/>
            <a:r>
              <a:rPr lang="fi-FI" sz="2400" b="1" dirty="0">
                <a:ln w="1905"/>
                <a:solidFill>
                  <a:srgbClr val="00B0F0"/>
                </a:solidFill>
                <a:effectLst>
                  <a:innerShdw blurRad="69850" dist="43180" dir="5400000">
                    <a:srgbClr val="000000">
                      <a:alpha val="65000"/>
                    </a:srgbClr>
                  </a:innerShdw>
                </a:effectLst>
              </a:rPr>
              <a:t>13 Mei </a:t>
            </a:r>
            <a:r>
              <a:rPr lang="fi-FI" sz="2400" b="1" dirty="0" smtClean="0">
                <a:ln w="1905"/>
                <a:solidFill>
                  <a:srgbClr val="00B0F0"/>
                </a:solidFill>
                <a:effectLst>
                  <a:innerShdw blurRad="69850" dist="43180" dir="5400000">
                    <a:srgbClr val="000000">
                      <a:alpha val="65000"/>
                    </a:srgbClr>
                  </a:innerShdw>
                </a:effectLst>
              </a:rPr>
              <a:t>2022</a:t>
            </a:r>
          </a:p>
          <a:p>
            <a:pPr algn="ctr"/>
            <a:r>
              <a:rPr lang="fi-FI" sz="2400" b="1" i="1" dirty="0" smtClean="0">
                <a:ln w="1905"/>
                <a:solidFill>
                  <a:srgbClr val="7030A0"/>
                </a:solidFill>
                <a:effectLst>
                  <a:innerShdw blurRad="69850" dist="43180" dir="5400000">
                    <a:srgbClr val="000000">
                      <a:alpha val="65000"/>
                    </a:srgbClr>
                  </a:innerShdw>
                </a:effectLst>
                <a:latin typeface="AR BERKLEY" pitchFamily="2" charset="0"/>
              </a:rPr>
              <a:t>Bersamaan</a:t>
            </a:r>
            <a:endParaRPr lang="fi-FI" sz="2400" b="1" i="1" dirty="0">
              <a:ln w="1905"/>
              <a:solidFill>
                <a:srgbClr val="7030A0"/>
              </a:solidFill>
              <a:effectLst>
                <a:innerShdw blurRad="69850" dist="43180" dir="5400000">
                  <a:srgbClr val="000000">
                    <a:alpha val="65000"/>
                  </a:srgbClr>
                </a:innerShdw>
              </a:effectLst>
              <a:latin typeface="AR BERKLEY" pitchFamily="2" charset="0"/>
            </a:endParaRPr>
          </a:p>
          <a:p>
            <a:pPr algn="ctr"/>
            <a:r>
              <a:rPr lang="fi-FI" sz="2400" b="1" dirty="0">
                <a:ln w="1905"/>
                <a:solidFill>
                  <a:srgbClr val="00B0F0"/>
                </a:solidFill>
                <a:effectLst>
                  <a:innerShdw blurRad="69850" dist="43180" dir="5400000">
                    <a:srgbClr val="000000">
                      <a:alpha val="65000"/>
                    </a:srgbClr>
                  </a:innerShdw>
                </a:effectLst>
              </a:rPr>
              <a:t>11 Syawal 1443</a:t>
            </a:r>
          </a:p>
        </p:txBody>
      </p:sp>
      <p:sp>
        <p:nvSpPr>
          <p:cNvPr id="6" name="Rectangle 5"/>
          <p:cNvSpPr/>
          <p:nvPr/>
        </p:nvSpPr>
        <p:spPr>
          <a:xfrm>
            <a:off x="384810" y="3810000"/>
            <a:ext cx="8534400"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6000" b="1" dirty="0" smtClean="0">
                <a:ln w="11430"/>
                <a:solidFill>
                  <a:srgbClr val="FFFF00"/>
                </a:solidFill>
                <a:effectLst>
                  <a:outerShdw blurRad="80000" dist="40000" dir="5040000" algn="tl">
                    <a:srgbClr val="000000">
                      <a:alpha val="30000"/>
                    </a:srgbClr>
                  </a:outerShdw>
                </a:effectLst>
                <a:latin typeface="Berlin Sans FB Demi" panose="020E0802020502020306" pitchFamily="34" charset="0"/>
              </a:rPr>
              <a:t>KEMULIAAN PERIBADI</a:t>
            </a:r>
          </a:p>
          <a:p>
            <a:pPr algn="ctr"/>
            <a:r>
              <a:rPr lang="it-IT" sz="6000" b="1" dirty="0" smtClean="0">
                <a:ln w="11430"/>
                <a:solidFill>
                  <a:srgbClr val="FFFF00"/>
                </a:solidFill>
                <a:effectLst>
                  <a:outerShdw blurRad="80000" dist="40000" dir="5040000" algn="tl">
                    <a:srgbClr val="000000">
                      <a:alpha val="30000"/>
                    </a:srgbClr>
                  </a:outerShdw>
                </a:effectLst>
                <a:latin typeface="Berlin Sans FB Demi" panose="020E0802020502020306" pitchFamily="34" charset="0"/>
              </a:rPr>
              <a:t> </a:t>
            </a:r>
            <a:r>
              <a:rPr lang="it-IT" sz="7200" b="1" dirty="0">
                <a:ln w="11430"/>
                <a:solidFill>
                  <a:srgbClr val="FFFF00"/>
                </a:solidFill>
                <a:effectLst>
                  <a:outerShdw blurRad="80000" dist="40000" dir="5040000" algn="tl">
                    <a:srgbClr val="000000">
                      <a:alpha val="30000"/>
                    </a:srgbClr>
                  </a:outerShdw>
                </a:effectLst>
                <a:latin typeface="Berlin Sans FB Demi" panose="020E0802020502020306" pitchFamily="34" charset="0"/>
              </a:rPr>
              <a:t>AHLI AL-QURAN </a:t>
            </a:r>
            <a:endParaRPr lang="fi-FI" sz="7200" b="1" dirty="0">
              <a:ln w="11430"/>
              <a:solidFill>
                <a:srgbClr val="FFFF00"/>
              </a:solidFill>
              <a:effectLst>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75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75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75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3" name="Curved Left Arrow 2"/>
          <p:cNvSpPr/>
          <p:nvPr/>
        </p:nvSpPr>
        <p:spPr>
          <a:xfrm rot="185346">
            <a:off x="7136655" y="4172475"/>
            <a:ext cx="1246385" cy="1891315"/>
          </a:xfrm>
          <a:prstGeom prst="curvedLeftArrow">
            <a:avLst>
              <a:gd name="adj1" fmla="val 25000"/>
              <a:gd name="adj2" fmla="val 50000"/>
              <a:gd name="adj3" fmla="val 5730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 name="Down Arrow Callout 1"/>
          <p:cNvSpPr/>
          <p:nvPr/>
        </p:nvSpPr>
        <p:spPr>
          <a:xfrm>
            <a:off x="2438400" y="228600"/>
            <a:ext cx="4495800" cy="1143000"/>
          </a:xfrm>
          <a:prstGeom prst="downArrowCallout">
            <a:avLst>
              <a:gd name="adj1" fmla="val 24430"/>
              <a:gd name="adj2" fmla="val 24166"/>
              <a:gd name="adj3" fmla="val 25000"/>
              <a:gd name="adj4" fmla="val 56293"/>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AL-QURAN</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ounded Rectangle 3"/>
          <p:cNvSpPr/>
          <p:nvPr/>
        </p:nvSpPr>
        <p:spPr>
          <a:xfrm>
            <a:off x="533400" y="1386840"/>
            <a:ext cx="8153400" cy="318516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smtClean="0">
                <a:ln w="1905"/>
                <a:solidFill>
                  <a:srgbClr val="002060"/>
                </a:solidFill>
                <a:effectLst>
                  <a:innerShdw blurRad="69850" dist="43180" dir="5400000">
                    <a:srgbClr val="000000">
                      <a:alpha val="65000"/>
                    </a:srgbClr>
                  </a:innerShdw>
                </a:effectLst>
              </a:rPr>
              <a:t>Memiliki </a:t>
            </a:r>
            <a:r>
              <a:rPr lang="sv-SE" sz="3400" b="1" dirty="0">
                <a:ln w="1905"/>
                <a:solidFill>
                  <a:srgbClr val="002060"/>
                </a:solidFill>
                <a:effectLst>
                  <a:innerShdw blurRad="69850" dist="43180" dir="5400000">
                    <a:srgbClr val="000000">
                      <a:alpha val="65000"/>
                    </a:srgbClr>
                  </a:innerShdw>
                </a:effectLst>
              </a:rPr>
              <a:t>kedudukan yang sangat agung sebagai kitab terakhir yang Allah turunkan sebagai penyempurna kepada kitab-kitab sebelumnya. Ia adalah mukjizat terbesar Nabi Muhammad SAW yang menjadi petunjuk sepanjang zaman</a:t>
            </a:r>
            <a:endParaRPr lang="en-US" sz="3400" b="1" dirty="0">
              <a:ln w="1905"/>
              <a:solidFill>
                <a:srgbClr val="002060"/>
              </a:solidFill>
              <a:effectLst>
                <a:innerShdw blurRad="69850" dist="43180" dir="5400000">
                  <a:srgbClr val="000000">
                    <a:alpha val="65000"/>
                  </a:srgbClr>
                </a:innerShdw>
              </a:effectLst>
            </a:endParaRPr>
          </a:p>
        </p:txBody>
      </p:sp>
      <p:sp>
        <p:nvSpPr>
          <p:cNvPr id="6" name="Rounded Rectangle 5"/>
          <p:cNvSpPr/>
          <p:nvPr/>
        </p:nvSpPr>
        <p:spPr>
          <a:xfrm>
            <a:off x="2514600" y="4876800"/>
            <a:ext cx="4419600" cy="1600200"/>
          </a:xfrm>
          <a:prstGeom prst="roundRect">
            <a:avLst/>
          </a:prstGeom>
          <a:solidFill>
            <a:schemeClr val="accent2">
              <a:lumMod val="20000"/>
              <a:lumOff val="8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rgbClr val="C00000"/>
                </a:solidFill>
                <a:effectLst>
                  <a:innerShdw blurRad="69850" dist="43180" dir="5400000">
                    <a:srgbClr val="000000">
                      <a:alpha val="65000"/>
                    </a:srgbClr>
                  </a:innerShdw>
                </a:effectLst>
              </a:rPr>
              <a:t>Siapa yang berpegang dengannya tidak akan tersesat selamanya</a:t>
            </a:r>
            <a:endParaRPr lang="sv-SE" sz="3200" b="1" dirty="0" smtClean="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4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838200" y="762000"/>
            <a:ext cx="7543800" cy="1371600"/>
          </a:xfrm>
          <a:prstGeom prst="downArrowCallout">
            <a:avLst>
              <a:gd name="adj1" fmla="val 24430"/>
              <a:gd name="adj2" fmla="val 24166"/>
              <a:gd name="adj3" fmla="val 25000"/>
              <a:gd name="adj4" fmla="val 56293"/>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Penurunan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AL-QURAN</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ounded Rectangle 3"/>
          <p:cNvSpPr/>
          <p:nvPr/>
        </p:nvSpPr>
        <p:spPr>
          <a:xfrm>
            <a:off x="990600" y="2225040"/>
            <a:ext cx="7239000" cy="348996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ln w="1905"/>
                <a:solidFill>
                  <a:srgbClr val="002060"/>
                </a:solidFill>
                <a:effectLst>
                  <a:innerShdw blurRad="69850" dist="43180" dir="5400000">
                    <a:srgbClr val="000000">
                      <a:alpha val="65000"/>
                    </a:srgbClr>
                  </a:innerShdw>
                </a:effectLst>
              </a:rPr>
              <a:t>Allah menurunkan Al Quran kepada umat manusia dengan penuh hikmah dan mempunyai matlamat yang paling mulia</a:t>
            </a:r>
            <a:endParaRPr lang="en-US" sz="4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59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29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12408241</TotalTime>
  <Words>1342</Words>
  <Application>Microsoft Office PowerPoint</Application>
  <PresentationFormat>On-screen Show (4:3)</PresentationFormat>
  <Paragraphs>151</Paragraphs>
  <Slides>41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41</vt:i4>
      </vt:variant>
    </vt:vector>
  </HeadingPairs>
  <TitlesOfParts>
    <vt:vector size="59" baseType="lpstr">
      <vt:lpstr>Agency FB</vt:lpstr>
      <vt:lpstr>Aharoni</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537</cp:revision>
  <dcterms:created xsi:type="dcterms:W3CDTF">2017-12-24T04:47:57Z</dcterms:created>
  <dcterms:modified xsi:type="dcterms:W3CDTF">2022-05-11T07:33:02Z</dcterms:modified>
</cp:coreProperties>
</file>